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3"/>
  </p:sldMasterIdLst>
  <p:notesMasterIdLst>
    <p:notesMasterId r:id="rId31"/>
  </p:notesMasterIdLst>
  <p:sldIdLst>
    <p:sldId id="378" r:id="rId4"/>
    <p:sldId id="472" r:id="rId5"/>
    <p:sldId id="474" r:id="rId6"/>
    <p:sldId id="471" r:id="rId7"/>
    <p:sldId id="476" r:id="rId8"/>
    <p:sldId id="494" r:id="rId9"/>
    <p:sldId id="523" r:id="rId10"/>
    <p:sldId id="520" r:id="rId11"/>
    <p:sldId id="517" r:id="rId12"/>
    <p:sldId id="524" r:id="rId13"/>
    <p:sldId id="510" r:id="rId14"/>
    <p:sldId id="511" r:id="rId15"/>
    <p:sldId id="473" r:id="rId16"/>
    <p:sldId id="479" r:id="rId17"/>
    <p:sldId id="490" r:id="rId18"/>
    <p:sldId id="491" r:id="rId19"/>
    <p:sldId id="482" r:id="rId20"/>
    <p:sldId id="480" r:id="rId21"/>
    <p:sldId id="481" r:id="rId22"/>
    <p:sldId id="483" r:id="rId23"/>
    <p:sldId id="485" r:id="rId24"/>
    <p:sldId id="492" r:id="rId25"/>
    <p:sldId id="493" r:id="rId26"/>
    <p:sldId id="478" r:id="rId27"/>
    <p:sldId id="526" r:id="rId28"/>
    <p:sldId id="527" r:id="rId29"/>
    <p:sldId id="519" r:id="rId30"/>
  </p:sldIdLst>
  <p:sldSz cx="12192000" cy="6858000"/>
  <p:notesSz cx="6865938" cy="9998075"/>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7B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5" autoAdjust="0"/>
    <p:restoredTop sz="94291" autoAdjust="0"/>
  </p:normalViewPr>
  <p:slideViewPr>
    <p:cSldViewPr snapToGrid="0">
      <p:cViewPr varScale="1">
        <p:scale>
          <a:sx n="78" d="100"/>
          <a:sy n="78" d="100"/>
        </p:scale>
        <p:origin x="898" y="58"/>
      </p:cViewPr>
      <p:guideLst/>
    </p:cSldViewPr>
  </p:slideViewPr>
  <p:notesTextViewPr>
    <p:cViewPr>
      <p:scale>
        <a:sx n="1" d="1"/>
        <a:sy n="1" d="1"/>
      </p:scale>
      <p:origin x="0" y="0"/>
    </p:cViewPr>
  </p:notesTextViewPr>
  <p:sorterViewPr>
    <p:cViewPr>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5240" cy="501640"/>
          </a:xfrm>
          <a:prstGeom prst="rect">
            <a:avLst/>
          </a:prstGeom>
        </p:spPr>
        <p:txBody>
          <a:bodyPr vert="horz" lIns="96359" tIns="48180" rIns="96359" bIns="48180" rtlCol="0"/>
          <a:lstStyle>
            <a:lvl1pPr algn="l">
              <a:defRPr sz="1300"/>
            </a:lvl1pPr>
          </a:lstStyle>
          <a:p>
            <a:endParaRPr lang="en-AU" dirty="0"/>
          </a:p>
        </p:txBody>
      </p:sp>
      <p:sp>
        <p:nvSpPr>
          <p:cNvPr id="3" name="Date Placeholder 2"/>
          <p:cNvSpPr>
            <a:spLocks noGrp="1"/>
          </p:cNvSpPr>
          <p:nvPr>
            <p:ph type="dt" idx="1"/>
          </p:nvPr>
        </p:nvSpPr>
        <p:spPr>
          <a:xfrm>
            <a:off x="3889109" y="0"/>
            <a:ext cx="2975240" cy="501640"/>
          </a:xfrm>
          <a:prstGeom prst="rect">
            <a:avLst/>
          </a:prstGeom>
        </p:spPr>
        <p:txBody>
          <a:bodyPr vert="horz" lIns="96359" tIns="48180" rIns="96359" bIns="48180" rtlCol="0"/>
          <a:lstStyle>
            <a:lvl1pPr algn="r">
              <a:defRPr sz="1300"/>
            </a:lvl1pPr>
          </a:lstStyle>
          <a:p>
            <a:fld id="{029B0C76-361D-4BB4-B7C4-FA32154D6E39}" type="datetimeFigureOut">
              <a:rPr lang="en-AU" smtClean="0"/>
              <a:t>27/10/2022</a:t>
            </a:fld>
            <a:endParaRPr lang="en-AU" dirty="0"/>
          </a:p>
        </p:txBody>
      </p:sp>
      <p:sp>
        <p:nvSpPr>
          <p:cNvPr id="4" name="Slide Image Placeholder 3"/>
          <p:cNvSpPr>
            <a:spLocks noGrp="1" noRot="1" noChangeAspect="1"/>
          </p:cNvSpPr>
          <p:nvPr>
            <p:ph type="sldImg" idx="2"/>
          </p:nvPr>
        </p:nvSpPr>
        <p:spPr>
          <a:xfrm>
            <a:off x="434975" y="1249363"/>
            <a:ext cx="5997575" cy="3375025"/>
          </a:xfrm>
          <a:prstGeom prst="rect">
            <a:avLst/>
          </a:prstGeom>
          <a:noFill/>
          <a:ln w="12700">
            <a:solidFill>
              <a:prstClr val="black"/>
            </a:solidFill>
          </a:ln>
        </p:spPr>
        <p:txBody>
          <a:bodyPr vert="horz" lIns="96359" tIns="48180" rIns="96359" bIns="48180" rtlCol="0" anchor="ctr"/>
          <a:lstStyle/>
          <a:p>
            <a:endParaRPr lang="en-AU" dirty="0"/>
          </a:p>
        </p:txBody>
      </p:sp>
      <p:sp>
        <p:nvSpPr>
          <p:cNvPr id="5" name="Notes Placeholder 4"/>
          <p:cNvSpPr>
            <a:spLocks noGrp="1"/>
          </p:cNvSpPr>
          <p:nvPr>
            <p:ph type="body" sz="quarter" idx="3"/>
          </p:nvPr>
        </p:nvSpPr>
        <p:spPr>
          <a:xfrm>
            <a:off x="686594" y="4811574"/>
            <a:ext cx="5492750" cy="3936742"/>
          </a:xfrm>
          <a:prstGeom prst="rect">
            <a:avLst/>
          </a:prstGeom>
        </p:spPr>
        <p:txBody>
          <a:bodyPr vert="horz" lIns="96359" tIns="48180" rIns="96359" bIns="481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96437"/>
            <a:ext cx="2975240" cy="501639"/>
          </a:xfrm>
          <a:prstGeom prst="rect">
            <a:avLst/>
          </a:prstGeom>
        </p:spPr>
        <p:txBody>
          <a:bodyPr vert="horz" lIns="96359" tIns="48180" rIns="96359" bIns="48180" rtlCol="0" anchor="b"/>
          <a:lstStyle>
            <a:lvl1pPr algn="l">
              <a:defRPr sz="1300"/>
            </a:lvl1pPr>
          </a:lstStyle>
          <a:p>
            <a:endParaRPr lang="en-AU" dirty="0"/>
          </a:p>
        </p:txBody>
      </p:sp>
      <p:sp>
        <p:nvSpPr>
          <p:cNvPr id="7" name="Slide Number Placeholder 6"/>
          <p:cNvSpPr>
            <a:spLocks noGrp="1"/>
          </p:cNvSpPr>
          <p:nvPr>
            <p:ph type="sldNum" sz="quarter" idx="5"/>
          </p:nvPr>
        </p:nvSpPr>
        <p:spPr>
          <a:xfrm>
            <a:off x="3889109" y="9496437"/>
            <a:ext cx="2975240" cy="501639"/>
          </a:xfrm>
          <a:prstGeom prst="rect">
            <a:avLst/>
          </a:prstGeom>
        </p:spPr>
        <p:txBody>
          <a:bodyPr vert="horz" lIns="96359" tIns="48180" rIns="96359" bIns="48180" rtlCol="0" anchor="b"/>
          <a:lstStyle>
            <a:lvl1pPr algn="r">
              <a:defRPr sz="1300"/>
            </a:lvl1pPr>
          </a:lstStyle>
          <a:p>
            <a:fld id="{6BB9147A-9A76-4A1C-8473-C8E55939BF20}" type="slidenum">
              <a:rPr lang="en-AU" smtClean="0"/>
              <a:t>‹#›</a:t>
            </a:fld>
            <a:endParaRPr lang="en-AU" dirty="0"/>
          </a:p>
        </p:txBody>
      </p:sp>
    </p:spTree>
    <p:extLst>
      <p:ext uri="{BB962C8B-B14F-4D97-AF65-F5344CB8AC3E}">
        <p14:creationId xmlns:p14="http://schemas.microsoft.com/office/powerpoint/2010/main" val="205653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965243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noProof="0" dirty="0"/>
              <a:t> lo </a:t>
            </a:r>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11</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074625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12</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314703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911605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979596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4207463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277907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013326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18</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561635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19</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4284745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20</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10200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565018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21</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366802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22</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148604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533471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522316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noProof="0" dirty="0"/>
              <a:t> lo </a:t>
            </a:r>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772135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noProof="0" dirty="0"/>
              <a:t> lo </a:t>
            </a:r>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020254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06485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986470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49625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noProof="0" dirty="0"/>
              <a:t> lo </a:t>
            </a:r>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4485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noProof="0" dirty="0"/>
              <a:t> lo </a:t>
            </a:r>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699262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noProof="0" dirty="0"/>
              <a:t> lo </a:t>
            </a:r>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301265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noProof="0" dirty="0"/>
              <a:t> lo </a:t>
            </a:r>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9</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345995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noProof="0" dirty="0"/>
              <a:t> lo </a:t>
            </a:r>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10</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673580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Picture Placeholder 15"/>
          <p:cNvSpPr>
            <a:spLocks noGrp="1"/>
          </p:cNvSpPr>
          <p:nvPr>
            <p:ph type="pic" sz="quarter" idx="12" hasCustomPrompt="1"/>
          </p:nvPr>
        </p:nvSpPr>
        <p:spPr bwMode="auto">
          <a:xfrm>
            <a:off x="-6350" y="0"/>
            <a:ext cx="12198351" cy="6858000"/>
          </a:xfrm>
          <a:custGeom>
            <a:avLst/>
            <a:gdLst>
              <a:gd name="connsiteX0" fmla="*/ 669 w 9148763"/>
              <a:gd name="connsiteY0" fmla="*/ 836712 h 6858000"/>
              <a:gd name="connsiteX1" fmla="*/ 669 w 9148763"/>
              <a:gd name="connsiteY1" fmla="*/ 2043491 h 6858000"/>
              <a:gd name="connsiteX2" fmla="*/ 1836365 w 9148763"/>
              <a:gd name="connsiteY2" fmla="*/ 2043491 h 6858000"/>
              <a:gd name="connsiteX3" fmla="*/ 1836365 w 9148763"/>
              <a:gd name="connsiteY3" fmla="*/ 836712 h 6858000"/>
              <a:gd name="connsiteX4" fmla="*/ 0 w 9148763"/>
              <a:gd name="connsiteY4" fmla="*/ 0 h 6858000"/>
              <a:gd name="connsiteX5" fmla="*/ 9148763 w 9148763"/>
              <a:gd name="connsiteY5" fmla="*/ 0 h 6858000"/>
              <a:gd name="connsiteX6" fmla="*/ 9148763 w 9148763"/>
              <a:gd name="connsiteY6" fmla="*/ 6858000 h 6858000"/>
              <a:gd name="connsiteX7" fmla="*/ 0 w 914876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8763" h="6858000">
                <a:moveTo>
                  <a:pt x="669" y="836712"/>
                </a:moveTo>
                <a:lnTo>
                  <a:pt x="669" y="2043491"/>
                </a:lnTo>
                <a:lnTo>
                  <a:pt x="1836365" y="2043491"/>
                </a:lnTo>
                <a:lnTo>
                  <a:pt x="1836365" y="836712"/>
                </a:lnTo>
                <a:close/>
                <a:moveTo>
                  <a:pt x="0" y="0"/>
                </a:moveTo>
                <a:lnTo>
                  <a:pt x="9148763" y="0"/>
                </a:lnTo>
                <a:lnTo>
                  <a:pt x="9148763" y="6858000"/>
                </a:lnTo>
                <a:lnTo>
                  <a:pt x="0" y="68580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a:noAutofit/>
          </a:bodyPr>
          <a:lstStyle/>
          <a:p>
            <a:r>
              <a:rPr lang="en-US" dirty="0"/>
              <a:t>Drag &amp; Drop your image or click the image icon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59" y="836713"/>
            <a:ext cx="2447595" cy="1206779"/>
          </a:xfrm>
          <a:prstGeom prst="rect">
            <a:avLst/>
          </a:prstGeom>
        </p:spPr>
      </p:pic>
      <p:sp>
        <p:nvSpPr>
          <p:cNvPr id="6" name="Text Placeholder 2"/>
          <p:cNvSpPr>
            <a:spLocks noGrp="1"/>
          </p:cNvSpPr>
          <p:nvPr>
            <p:ph type="body" sz="quarter" idx="11" hasCustomPrompt="1"/>
          </p:nvPr>
        </p:nvSpPr>
        <p:spPr>
          <a:xfrm>
            <a:off x="2831637" y="1061545"/>
            <a:ext cx="8928992" cy="809296"/>
          </a:xfrm>
        </p:spPr>
        <p:txBody>
          <a:bodyPr anchor="b"/>
          <a:lstStyle>
            <a:lvl1pPr marL="0" indent="0">
              <a:spcBef>
                <a:spcPct val="0"/>
              </a:spcBef>
              <a:spcAft>
                <a:spcPts val="400"/>
              </a:spcAft>
              <a:defRPr b="1" i="0" baseline="0"/>
            </a:lvl1pPr>
          </a:lstStyle>
          <a:p>
            <a:pPr marL="0" indent="0">
              <a:spcBef>
                <a:spcPct val="0"/>
              </a:spcBef>
              <a:spcAft>
                <a:spcPts val="400"/>
              </a:spcAft>
            </a:pPr>
            <a:r>
              <a:rPr lang="en-AU" altLang="en-US" sz="1200" dirty="0">
                <a:latin typeface="Arial" charset="0"/>
                <a:ea typeface="Microsoft Sans Serif" charset="0"/>
                <a:cs typeface="Arial" charset="0"/>
              </a:rPr>
              <a:t>Optimal position for Faculty\School\Unit name – Arial Font</a:t>
            </a:r>
          </a:p>
          <a:p>
            <a:pPr marL="0" indent="0">
              <a:spcBef>
                <a:spcPct val="0"/>
              </a:spcBef>
              <a:spcAft>
                <a:spcPts val="400"/>
              </a:spcAft>
            </a:pPr>
            <a:r>
              <a:rPr lang="en-AU" altLang="en-US" dirty="0">
                <a:latin typeface="Arial" charset="0"/>
                <a:ea typeface="Microsoft Sans Serif" charset="0"/>
                <a:cs typeface="Arial" charset="0"/>
              </a:rPr>
              <a:t>Main heading -  Arial Font</a:t>
            </a:r>
          </a:p>
        </p:txBody>
      </p:sp>
    </p:spTree>
    <p:extLst>
      <p:ext uri="{BB962C8B-B14F-4D97-AF65-F5344CB8AC3E}">
        <p14:creationId xmlns:p14="http://schemas.microsoft.com/office/powerpoint/2010/main" val="3029763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2. Title and Content">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5903979" y="156"/>
            <a:ext cx="6288021" cy="6470650"/>
          </a:xfrm>
          <a:solidFill>
            <a:schemeClr val="tx1"/>
          </a:solidFill>
        </p:spPr>
        <p:txBody>
          <a:body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12" name="Title 7"/>
          <p:cNvSpPr>
            <a:spLocks noGrp="1"/>
          </p:cNvSpPr>
          <p:nvPr>
            <p:ph type="title" hasCustomPrompt="1"/>
          </p:nvPr>
        </p:nvSpPr>
        <p:spPr>
          <a:xfrm>
            <a:off x="6513414" y="1124901"/>
            <a:ext cx="5088565" cy="461665"/>
          </a:xfrm>
        </p:spPr>
        <p:txBody>
          <a:bodyPr/>
          <a:lstStyle>
            <a:lvl1pPr>
              <a:defRPr baseline="0">
                <a:solidFill>
                  <a:schemeClr val="bg1"/>
                </a:solidFill>
                <a:latin typeface="Arial" charset="0"/>
              </a:defRPr>
            </a:lvl1pPr>
          </a:lstStyle>
          <a:p>
            <a:r>
              <a:rPr lang="en-US" dirty="0"/>
              <a:t>Heading</a:t>
            </a:r>
          </a:p>
        </p:txBody>
      </p:sp>
      <p:sp>
        <p:nvSpPr>
          <p:cNvPr id="13" name="Text Placeholder 9"/>
          <p:cNvSpPr>
            <a:spLocks noGrp="1"/>
          </p:cNvSpPr>
          <p:nvPr>
            <p:ph type="body" idx="10" hasCustomPrompt="1"/>
          </p:nvPr>
        </p:nvSpPr>
        <p:spPr>
          <a:xfrm>
            <a:off x="6513414" y="2349036"/>
            <a:ext cx="5109049" cy="2520280"/>
          </a:xfrm>
        </p:spPr>
        <p:txBody>
          <a:bodyPr/>
          <a:lstStyle>
            <a:lvl1pPr marL="7938" indent="-7938">
              <a:tabLst/>
              <a:defRPr>
                <a:ln>
                  <a:noFill/>
                </a:ln>
                <a:solidFill>
                  <a:schemeClr val="bg1"/>
                </a:solidFill>
              </a:defRPr>
            </a:lvl1pPr>
            <a:lvl2pPr>
              <a:defRPr>
                <a:ln>
                  <a:noFill/>
                </a:ln>
                <a:solidFill>
                  <a:schemeClr val="bg1"/>
                </a:solidFill>
              </a:defRPr>
            </a:lvl2pPr>
            <a:lvl3pPr>
              <a:defRPr>
                <a:ln>
                  <a:noFill/>
                </a:ln>
                <a:solidFill>
                  <a:schemeClr val="bg1"/>
                </a:solidFill>
              </a:defRPr>
            </a:lvl3pPr>
            <a:lvl4pPr>
              <a:defRPr>
                <a:ln>
                  <a:noFill/>
                </a:ln>
                <a:solidFill>
                  <a:schemeClr val="bg1"/>
                </a:solidFill>
              </a:defRPr>
            </a:lvl4pPr>
            <a:lvl5pPr>
              <a:defRPr>
                <a:ln>
                  <a:noFill/>
                </a:ln>
                <a:solidFill>
                  <a:schemeClr val="bg1"/>
                </a:solidFill>
              </a:defRPr>
            </a:lvl5pPr>
          </a:lstStyle>
          <a:p>
            <a:pPr lvl="0"/>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Nullam</a:t>
            </a:r>
            <a:r>
              <a:rPr lang="en-US" dirty="0"/>
              <a:t> </a:t>
            </a:r>
            <a:r>
              <a:rPr lang="en-US" dirty="0" err="1"/>
              <a:t>quis</a:t>
            </a:r>
            <a:r>
              <a:rPr lang="en-US" dirty="0"/>
              <a:t> </a:t>
            </a:r>
            <a:r>
              <a:rPr lang="en-US" dirty="0" err="1"/>
              <a:t>risus</a:t>
            </a:r>
            <a:r>
              <a:rPr lang="en-US" dirty="0"/>
              <a:t> </a:t>
            </a:r>
            <a:r>
              <a:rPr lang="en-US" dirty="0" err="1"/>
              <a:t>eget</a:t>
            </a:r>
            <a:r>
              <a:rPr lang="en-US" dirty="0"/>
              <a:t> </a:t>
            </a:r>
            <a:r>
              <a:rPr lang="en-US" dirty="0" err="1"/>
              <a:t>urna</a:t>
            </a:r>
            <a:r>
              <a:rPr lang="en-US" dirty="0"/>
              <a:t> </a:t>
            </a:r>
            <a:r>
              <a:rPr lang="en-US" dirty="0" err="1"/>
              <a:t>mollis</a:t>
            </a:r>
            <a:r>
              <a:rPr lang="en-US" dirty="0"/>
              <a:t> </a:t>
            </a:r>
            <a:r>
              <a:rPr lang="en-US" dirty="0" err="1"/>
              <a:t>ornare</a:t>
            </a:r>
            <a:r>
              <a:rPr lang="en-US" dirty="0"/>
              <a:t> </a:t>
            </a:r>
            <a:r>
              <a:rPr lang="en-US" dirty="0" err="1"/>
              <a:t>vel</a:t>
            </a:r>
            <a:r>
              <a:rPr lang="en-US" dirty="0"/>
              <a:t> </a:t>
            </a:r>
            <a:r>
              <a:rPr lang="en-US" dirty="0" err="1"/>
              <a:t>eu</a:t>
            </a:r>
            <a:r>
              <a:rPr lang="en-US" dirty="0"/>
              <a:t> </a:t>
            </a:r>
            <a:r>
              <a:rPr lang="en-US" dirty="0" err="1"/>
              <a:t>leo</a:t>
            </a:r>
            <a:r>
              <a:rPr lang="en-US" dirty="0"/>
              <a:t>.</a:t>
            </a:r>
          </a:p>
          <a:p>
            <a:pPr lvl="0"/>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 </a:t>
            </a:r>
            <a:r>
              <a:rPr lang="en-US" dirty="0" err="1"/>
              <a:t>porttitor</a:t>
            </a:r>
            <a:r>
              <a:rPr lang="en-US" dirty="0"/>
              <a:t> ligula, </a:t>
            </a:r>
            <a:r>
              <a:rPr lang="en-US" dirty="0" err="1"/>
              <a:t>eget</a:t>
            </a:r>
            <a:r>
              <a:rPr lang="en-US" dirty="0"/>
              <a:t> </a:t>
            </a:r>
            <a:r>
              <a:rPr lang="en-US" dirty="0" err="1"/>
              <a:t>lacinia</a:t>
            </a:r>
            <a:r>
              <a:rPr lang="en-US" dirty="0"/>
              <a:t> </a:t>
            </a:r>
            <a:r>
              <a:rPr lang="en-US" dirty="0" err="1"/>
              <a:t>odio</a:t>
            </a:r>
            <a:r>
              <a:rPr lang="en-US" dirty="0"/>
              <a:t> </a:t>
            </a:r>
            <a:r>
              <a:rPr lang="en-US" dirty="0" err="1"/>
              <a:t>sem</a:t>
            </a:r>
            <a:r>
              <a:rPr lang="en-US" dirty="0"/>
              <a:t> </a:t>
            </a:r>
            <a:r>
              <a:rPr lang="en-US" dirty="0" err="1"/>
              <a:t>nec</a:t>
            </a:r>
            <a:r>
              <a:rPr lang="en-US" dirty="0"/>
              <a:t> </a:t>
            </a:r>
            <a:r>
              <a:rPr lang="en-US" dirty="0" err="1"/>
              <a:t>elit</a:t>
            </a:r>
            <a:r>
              <a:rPr lang="en-US" dirty="0"/>
              <a:t>. </a:t>
            </a:r>
            <a:r>
              <a:rPr lang="en-US" dirty="0" err="1"/>
              <a:t>Morbi</a:t>
            </a:r>
            <a:r>
              <a:rPr lang="en-US" dirty="0"/>
              <a:t> </a:t>
            </a:r>
            <a:r>
              <a:rPr lang="en-US" dirty="0" err="1"/>
              <a:t>leo</a:t>
            </a:r>
            <a:r>
              <a:rPr lang="en-US" dirty="0"/>
              <a:t> </a:t>
            </a:r>
            <a:r>
              <a:rPr lang="en-US" dirty="0" err="1"/>
              <a:t>risus</a:t>
            </a:r>
            <a:r>
              <a:rPr lang="en-US" dirty="0"/>
              <a:t>, porta ac </a:t>
            </a:r>
            <a:r>
              <a:rPr lang="en-US" dirty="0" err="1"/>
              <a:t>consectetur</a:t>
            </a:r>
            <a:r>
              <a:rPr lang="en-US" dirty="0"/>
              <a:t> ac, </a:t>
            </a:r>
            <a:r>
              <a:rPr lang="en-US" dirty="0" err="1"/>
              <a:t>vestibulum</a:t>
            </a:r>
            <a:r>
              <a:rPr lang="en-US" dirty="0"/>
              <a:t> at </a:t>
            </a:r>
            <a:r>
              <a:rPr lang="en-US" dirty="0" err="1"/>
              <a:t>eros</a:t>
            </a:r>
            <a:r>
              <a:rPr lang="en-US" dirty="0"/>
              <a:t>. </a:t>
            </a:r>
            <a:r>
              <a:rPr lang="en-US" dirty="0" err="1"/>
              <a:t>Aenean</a:t>
            </a:r>
            <a:r>
              <a:rPr lang="en-US" dirty="0"/>
              <a:t> </a:t>
            </a:r>
            <a:r>
              <a:rPr lang="en-US" dirty="0" err="1"/>
              <a:t>lacinia</a:t>
            </a:r>
            <a:r>
              <a:rPr lang="en-US" dirty="0"/>
              <a:t> </a:t>
            </a:r>
            <a:r>
              <a:rPr lang="en-US" dirty="0" err="1"/>
              <a:t>bibendum</a:t>
            </a:r>
            <a:r>
              <a:rPr lang="en-US" dirty="0"/>
              <a:t> </a:t>
            </a:r>
            <a:r>
              <a:rPr lang="en-US" dirty="0" err="1"/>
              <a:t>nulla</a:t>
            </a:r>
            <a:r>
              <a:rPr lang="en-US" dirty="0"/>
              <a:t> </a:t>
            </a:r>
            <a:r>
              <a:rPr lang="en-US" dirty="0" err="1"/>
              <a:t>sed</a:t>
            </a:r>
            <a:r>
              <a:rPr lang="en-US" dirty="0"/>
              <a:t> </a:t>
            </a:r>
            <a:r>
              <a:rPr lang="en-US" dirty="0" err="1"/>
              <a:t>consectetur</a:t>
            </a:r>
            <a:r>
              <a:rPr lang="en-US" dirty="0"/>
              <a:t>.</a:t>
            </a:r>
          </a:p>
        </p:txBody>
      </p:sp>
      <p:sp>
        <p:nvSpPr>
          <p:cNvPr id="10" name="Rectangle 9"/>
          <p:cNvSpPr/>
          <p:nvPr userDrawn="1"/>
        </p:nvSpPr>
        <p:spPr>
          <a:xfrm>
            <a:off x="6513414" y="1700965"/>
            <a:ext cx="5088565" cy="45719"/>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Picture Placeholder 2"/>
          <p:cNvSpPr>
            <a:spLocks noGrp="1"/>
          </p:cNvSpPr>
          <p:nvPr>
            <p:ph type="pic" sz="quarter" idx="11" hasCustomPrompt="1"/>
          </p:nvPr>
        </p:nvSpPr>
        <p:spPr>
          <a:xfrm>
            <a:off x="0" y="0"/>
            <a:ext cx="6002867" cy="6470650"/>
          </a:xfrm>
        </p:spPr>
        <p:txBody>
          <a:bodyPr/>
          <a:lstStyle>
            <a:lvl1pPr marL="342900" marR="0" indent="-342900" algn="l" defTabSz="914400" rtl="0" eaLnBrk="1" fontAlgn="base" latinLnBrk="0" hangingPunct="1">
              <a:lnSpc>
                <a:spcPct val="100000"/>
              </a:lnSpc>
              <a:spcBef>
                <a:spcPts val="1200"/>
              </a:spcBef>
              <a:spcAft>
                <a:spcPct val="0"/>
              </a:spcAft>
              <a:buClrTx/>
              <a:buSzTx/>
              <a:buFont typeface="Arial" charset="0"/>
              <a:buNone/>
              <a:tabLst/>
              <a:defRPr/>
            </a:lvl1pPr>
          </a:lstStyle>
          <a:p>
            <a:r>
              <a:rPr lang="en-US" dirty="0"/>
              <a:t>Drag &amp; Drop your image or click the image icon</a:t>
            </a:r>
          </a:p>
          <a:p>
            <a:endParaRPr lang="en-US" dirty="0"/>
          </a:p>
        </p:txBody>
      </p:sp>
    </p:spTree>
    <p:extLst>
      <p:ext uri="{BB962C8B-B14F-4D97-AF65-F5344CB8AC3E}">
        <p14:creationId xmlns:p14="http://schemas.microsoft.com/office/powerpoint/2010/main" val="357236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2. Title and Content">
    <p:spTree>
      <p:nvGrpSpPr>
        <p:cNvPr id="1" name=""/>
        <p:cNvGrpSpPr/>
        <p:nvPr/>
      </p:nvGrpSpPr>
      <p:grpSpPr>
        <a:xfrm>
          <a:off x="0" y="0"/>
          <a:ext cx="0" cy="0"/>
          <a:chOff x="0" y="0"/>
          <a:chExt cx="0" cy="0"/>
        </a:xfrm>
      </p:grpSpPr>
      <p:sp>
        <p:nvSpPr>
          <p:cNvPr id="9" name="Rectangle 8"/>
          <p:cNvSpPr/>
          <p:nvPr userDrawn="1"/>
        </p:nvSpPr>
        <p:spPr>
          <a:xfrm>
            <a:off x="0" y="1"/>
            <a:ext cx="12193059" cy="64709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4" name="Rectangle 3"/>
          <p:cNvSpPr/>
          <p:nvPr userDrawn="1"/>
        </p:nvSpPr>
        <p:spPr>
          <a:xfrm>
            <a:off x="335360" y="260648"/>
            <a:ext cx="11521280" cy="5976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itle 7"/>
          <p:cNvSpPr>
            <a:spLocks noGrp="1"/>
          </p:cNvSpPr>
          <p:nvPr>
            <p:ph type="title" hasCustomPrompt="1"/>
          </p:nvPr>
        </p:nvSpPr>
        <p:spPr>
          <a:xfrm>
            <a:off x="3551718" y="1268761"/>
            <a:ext cx="5088565" cy="461665"/>
          </a:xfrm>
        </p:spPr>
        <p:txBody>
          <a:bodyPr/>
          <a:lstStyle>
            <a:lvl1pPr algn="ctr">
              <a:defRPr baseline="0">
                <a:solidFill>
                  <a:schemeClr val="tx1"/>
                </a:solidFill>
                <a:latin typeface="Arial" charset="0"/>
              </a:defRPr>
            </a:lvl1pPr>
          </a:lstStyle>
          <a:p>
            <a:r>
              <a:rPr lang="en-US" dirty="0"/>
              <a:t>Heading</a:t>
            </a:r>
          </a:p>
        </p:txBody>
      </p:sp>
      <p:sp>
        <p:nvSpPr>
          <p:cNvPr id="13" name="Text Placeholder 9"/>
          <p:cNvSpPr>
            <a:spLocks noGrp="1"/>
          </p:cNvSpPr>
          <p:nvPr>
            <p:ph type="body" idx="10" hasCustomPrompt="1"/>
          </p:nvPr>
        </p:nvSpPr>
        <p:spPr>
          <a:xfrm>
            <a:off x="3541477" y="2492896"/>
            <a:ext cx="5109049" cy="1800200"/>
          </a:xfrm>
        </p:spPr>
        <p:txBody>
          <a:bodyPr/>
          <a:lstStyle>
            <a:lvl1pPr marL="7938" indent="-7938">
              <a:tabLst/>
              <a:defRPr>
                <a:ln>
                  <a:noFill/>
                </a:ln>
                <a:solidFill>
                  <a:schemeClr val="tx1"/>
                </a:solidFill>
              </a:defRPr>
            </a:lvl1pPr>
            <a:lvl2pPr>
              <a:defRPr>
                <a:ln>
                  <a:noFill/>
                </a:ln>
                <a:solidFill>
                  <a:schemeClr val="tx1"/>
                </a:solidFill>
              </a:defRPr>
            </a:lvl2pPr>
            <a:lvl3pPr>
              <a:defRPr>
                <a:ln>
                  <a:noFill/>
                </a:ln>
                <a:solidFill>
                  <a:schemeClr val="tx1"/>
                </a:solidFill>
              </a:defRPr>
            </a:lvl3pPr>
            <a:lvl4pPr>
              <a:defRPr>
                <a:ln>
                  <a:noFill/>
                </a:ln>
                <a:solidFill>
                  <a:schemeClr val="tx1"/>
                </a:solidFill>
              </a:defRPr>
            </a:lvl4pPr>
            <a:lvl5pPr>
              <a:defRPr>
                <a:ln>
                  <a:noFill/>
                </a:ln>
                <a:solidFill>
                  <a:schemeClr val="tx1"/>
                </a:solidFill>
              </a:defRPr>
            </a:lvl5pPr>
          </a:lstStyle>
          <a:p>
            <a:pPr lvl="0"/>
            <a:r>
              <a:rPr lang="en-US" dirty="0" err="1"/>
              <a:t>Cras</a:t>
            </a:r>
            <a:r>
              <a:rPr lang="en-US" dirty="0"/>
              <a:t> </a:t>
            </a:r>
            <a:r>
              <a:rPr lang="en-US" dirty="0" err="1"/>
              <a:t>justo</a:t>
            </a:r>
            <a:r>
              <a:rPr lang="en-US" dirty="0"/>
              <a:t> </a:t>
            </a:r>
            <a:r>
              <a:rPr lang="en-US" dirty="0" err="1"/>
              <a:t>odio</a:t>
            </a:r>
            <a:r>
              <a:rPr lang="en-US" dirty="0"/>
              <a:t>, </a:t>
            </a:r>
            <a:r>
              <a:rPr lang="en-US" dirty="0" err="1"/>
              <a:t>dapibus</a:t>
            </a:r>
            <a:r>
              <a:rPr lang="en-US" dirty="0"/>
              <a:t> ac </a:t>
            </a:r>
            <a:r>
              <a:rPr lang="en-US" dirty="0" err="1"/>
              <a:t>facilisis</a:t>
            </a:r>
            <a:r>
              <a:rPr lang="en-US" dirty="0"/>
              <a:t> in, </a:t>
            </a:r>
            <a:r>
              <a:rPr lang="en-US" dirty="0" err="1"/>
              <a:t>egestas</a:t>
            </a:r>
            <a:r>
              <a:rPr lang="en-US" dirty="0"/>
              <a:t> </a:t>
            </a:r>
            <a:r>
              <a:rPr lang="en-US" dirty="0" err="1"/>
              <a:t>eget</a:t>
            </a:r>
            <a:r>
              <a:rPr lang="en-US" dirty="0"/>
              <a:t> quam.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a:p>
            <a:pPr lvl="0"/>
            <a:r>
              <a:rPr lang="en-US" dirty="0" err="1"/>
              <a:t>Aenean</a:t>
            </a:r>
            <a:r>
              <a:rPr lang="en-US" dirty="0"/>
              <a:t> </a:t>
            </a:r>
            <a:r>
              <a:rPr lang="en-US" dirty="0" err="1"/>
              <a:t>eu</a:t>
            </a:r>
            <a:r>
              <a:rPr lang="en-US" dirty="0"/>
              <a:t> </a:t>
            </a:r>
            <a:r>
              <a:rPr lang="en-US" dirty="0" err="1"/>
              <a:t>leo</a:t>
            </a:r>
            <a:r>
              <a:rPr lang="en-US" dirty="0"/>
              <a:t> quam. </a:t>
            </a:r>
            <a:r>
              <a:rPr lang="en-US" dirty="0" err="1"/>
              <a:t>Pellentesque</a:t>
            </a:r>
            <a:r>
              <a:rPr lang="en-US" dirty="0"/>
              <a:t> </a:t>
            </a:r>
            <a:r>
              <a:rPr lang="en-US" dirty="0" err="1"/>
              <a:t>ornare</a:t>
            </a:r>
            <a:r>
              <a:rPr lang="en-US" dirty="0"/>
              <a:t> </a:t>
            </a:r>
            <a:r>
              <a:rPr lang="en-US" dirty="0" err="1"/>
              <a:t>sem</a:t>
            </a:r>
            <a:r>
              <a:rPr lang="en-US" dirty="0"/>
              <a:t> </a:t>
            </a:r>
            <a:r>
              <a:rPr lang="en-US" dirty="0" err="1"/>
              <a:t>lacinia</a:t>
            </a:r>
            <a:r>
              <a:rPr lang="en-US" dirty="0"/>
              <a:t> quam </a:t>
            </a:r>
            <a:r>
              <a:rPr lang="en-US" dirty="0" err="1"/>
              <a:t>venenatis</a:t>
            </a:r>
            <a:r>
              <a:rPr lang="en-US" dirty="0"/>
              <a:t> </a:t>
            </a:r>
            <a:r>
              <a:rPr lang="en-US" dirty="0" err="1"/>
              <a:t>vestibulum</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a:t>
            </a:r>
          </a:p>
        </p:txBody>
      </p:sp>
      <p:sp>
        <p:nvSpPr>
          <p:cNvPr id="10" name="Rectangle 9"/>
          <p:cNvSpPr/>
          <p:nvPr userDrawn="1"/>
        </p:nvSpPr>
        <p:spPr>
          <a:xfrm>
            <a:off x="3551718" y="1844825"/>
            <a:ext cx="5088565" cy="45719"/>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30369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4784"/>
            <a:ext cx="10972800" cy="4320480"/>
          </a:xfrm>
          <a:prstGeom prst="rect">
            <a:avLst/>
          </a:prstGeom>
        </p:spPr>
        <p:txBody>
          <a:bodyPr>
            <a:normAutofit/>
          </a:bodyPr>
          <a:lstStyle>
            <a:lvl1pPr marL="0" indent="-422041">
              <a:lnSpc>
                <a:spcPct val="90000"/>
              </a:lnSpc>
              <a:buNone/>
              <a:defRPr sz="2954" baseline="0">
                <a:latin typeface="+mn-lt"/>
                <a:cs typeface="Microsoft Sans Serif" pitchFamily="34" charset="0"/>
              </a:defRPr>
            </a:lvl1pPr>
          </a:lstStyle>
          <a:p>
            <a:pPr lvl="0"/>
            <a:endParaRPr lang="en-AU" dirty="0"/>
          </a:p>
        </p:txBody>
      </p:sp>
      <p:sp>
        <p:nvSpPr>
          <p:cNvPr id="7" name="Title 6"/>
          <p:cNvSpPr>
            <a:spLocks noGrp="1"/>
          </p:cNvSpPr>
          <p:nvPr>
            <p:ph type="title"/>
          </p:nvPr>
        </p:nvSpPr>
        <p:spPr>
          <a:xfrm>
            <a:off x="609600" y="274638"/>
            <a:ext cx="10972800" cy="1143000"/>
          </a:xfrm>
          <a:prstGeom prst="rect">
            <a:avLst/>
          </a:prstGeom>
        </p:spPr>
        <p:txBody>
          <a:bodyPr vert="horz">
            <a:normAutofit/>
          </a:bodyPr>
          <a:lstStyle>
            <a:lvl1pPr>
              <a:defRPr>
                <a:latin typeface="+mn-lt"/>
              </a:defRPr>
            </a:lvl1pPr>
          </a:lstStyle>
          <a:p>
            <a:r>
              <a:rPr lang="en-AU" dirty="0"/>
              <a:t>Click to edit Master title style</a:t>
            </a:r>
            <a:endParaRPr lang="en-US" dirty="0"/>
          </a:p>
        </p:txBody>
      </p:sp>
    </p:spTree>
    <p:extLst>
      <p:ext uri="{BB962C8B-B14F-4D97-AF65-F5344CB8AC3E}">
        <p14:creationId xmlns:p14="http://schemas.microsoft.com/office/powerpoint/2010/main" val="2524412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607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US" dirty="0"/>
              <a:t>Click icon to add picture</a:t>
            </a:r>
            <a:endParaRPr lang="en-AU" dirty="0"/>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a:srcRect/>
          <a:stretch/>
        </p:blipFill>
        <p:spPr>
          <a:xfrm>
            <a:off x="10735975" y="5300921"/>
            <a:ext cx="1188000" cy="1240241"/>
          </a:xfrm>
          <a:prstGeom prst="rect">
            <a:avLst/>
          </a:prstGeom>
        </p:spPr>
      </p:pic>
    </p:spTree>
    <p:extLst>
      <p:ext uri="{BB962C8B-B14F-4D97-AF65-F5344CB8AC3E}">
        <p14:creationId xmlns:p14="http://schemas.microsoft.com/office/powerpoint/2010/main" val="2633491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624417" y="433388"/>
            <a:ext cx="10945283" cy="461962"/>
          </a:xfrm>
        </p:spPr>
        <p:txBody>
          <a:bodyPr/>
          <a:lstStyle>
            <a:lvl1pPr>
              <a:defRPr baseline="0">
                <a:latin typeface="Arial" charset="0"/>
              </a:defRPr>
            </a:lvl1pPr>
          </a:lstStyle>
          <a:p>
            <a:r>
              <a:rPr lang="en-US"/>
              <a:t>Click to edit Master title style</a:t>
            </a:r>
            <a:endParaRPr lang="en-US" dirty="0"/>
          </a:p>
        </p:txBody>
      </p:sp>
      <p:sp>
        <p:nvSpPr>
          <p:cNvPr id="10" name="Text Placeholder 9"/>
          <p:cNvSpPr>
            <a:spLocks noGrp="1"/>
          </p:cNvSpPr>
          <p:nvPr>
            <p:ph type="body" idx="10"/>
          </p:nvPr>
        </p:nvSpPr>
        <p:spPr>
          <a:xfrm>
            <a:off x="624417" y="1227138"/>
            <a:ext cx="10945283" cy="4606925"/>
          </a:xfrm>
        </p:spPr>
        <p:txBody>
          <a:bodyPr/>
          <a:lstStyle>
            <a:lvl1pPr marL="9525" indent="-9525">
              <a:tabLs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3" name="Text Placeholder 2"/>
          <p:cNvSpPr>
            <a:spLocks noGrp="1"/>
          </p:cNvSpPr>
          <p:nvPr>
            <p:ph type="body" sz="quarter" idx="11" hasCustomPrompt="1"/>
          </p:nvPr>
        </p:nvSpPr>
        <p:spPr>
          <a:xfrm>
            <a:off x="624418" y="6060966"/>
            <a:ext cx="478367" cy="288925"/>
          </a:xfrm>
        </p:spPr>
        <p:txBody>
          <a:bodyPr/>
          <a:lstStyle>
            <a:lvl1pPr>
              <a:defRPr sz="2000"/>
            </a:lvl1pPr>
          </a:lstStyle>
          <a:p>
            <a:pPr lvl="0"/>
            <a:r>
              <a:rPr lang="en-US" dirty="0"/>
              <a:t>0</a:t>
            </a:r>
          </a:p>
        </p:txBody>
      </p:sp>
    </p:spTree>
    <p:custDataLst>
      <p:tags r:id="rId1"/>
    </p:custDataLst>
    <p:extLst>
      <p:ext uri="{BB962C8B-B14F-4D97-AF65-F5344CB8AC3E}">
        <p14:creationId xmlns:p14="http://schemas.microsoft.com/office/powerpoint/2010/main" val="2098373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Tree>
    <p:extLst>
      <p:ext uri="{BB962C8B-B14F-4D97-AF65-F5344CB8AC3E}">
        <p14:creationId xmlns:p14="http://schemas.microsoft.com/office/powerpoint/2010/main" val="885540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object 4"/>
          <p:cNvSpPr txBox="1">
            <a:spLocks noGrp="1"/>
          </p:cNvSpPr>
          <p:nvPr>
            <p:ph type="title"/>
          </p:nvPr>
        </p:nvSpPr>
        <p:spPr>
          <a:xfrm>
            <a:off x="624417" y="410838"/>
            <a:ext cx="3551369" cy="923330"/>
          </a:xfrm>
          <a:prstGeom prst="rect">
            <a:avLst/>
          </a:prstGeom>
        </p:spPr>
        <p:txBody>
          <a:bodyPr vert="horz" wrap="square" lIns="0" tIns="0" rIns="0" bIns="0" rtlCol="0">
            <a:spAutoFit/>
          </a:bodyPr>
          <a:lstStyle>
            <a:lvl1pPr marL="12700" marR="5080">
              <a:defRPr/>
            </a:lvl1pPr>
          </a:lstStyle>
          <a:p>
            <a:pPr marL="12700" marR="5080"/>
            <a:r>
              <a:rPr lang="en-AU" spc="10" dirty="0">
                <a:latin typeface="Arial" panose="020B0604020202020204" pitchFamily="34" charset="0"/>
                <a:cs typeface="Arial" panose="020B0604020202020204" pitchFamily="34" charset="0"/>
              </a:rPr>
              <a:t>Heading of the Master Slide 1</a:t>
            </a:r>
            <a:endParaRPr dirty="0">
              <a:latin typeface="Sommet Black"/>
              <a:cs typeface="Sommet Black"/>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15" name="Text Placeholder 2"/>
          <p:cNvSpPr>
            <a:spLocks noGrp="1"/>
          </p:cNvSpPr>
          <p:nvPr>
            <p:ph type="body" sz="quarter" idx="11" hasCustomPrompt="1"/>
          </p:nvPr>
        </p:nvSpPr>
        <p:spPr>
          <a:xfrm>
            <a:off x="4980356" y="410837"/>
            <a:ext cx="6589345" cy="359154"/>
          </a:xfrm>
        </p:spPr>
        <p:txBody>
          <a:bodyPr/>
          <a:lstStyle>
            <a:lvl1pPr marL="7938" indent="-7938" algn="l">
              <a:tabLst/>
              <a:defRPr sz="2400">
                <a:latin typeface="Arial" charset="0"/>
                <a:ea typeface="Arial" charset="0"/>
                <a:cs typeface="Arial" charset="0"/>
              </a:defRPr>
            </a:lvl1pPr>
          </a:lstStyle>
          <a:p>
            <a:pPr lvl="0"/>
            <a:r>
              <a:rPr lang="en-US" dirty="0"/>
              <a:t>Subheading</a:t>
            </a:r>
          </a:p>
        </p:txBody>
      </p:sp>
      <p:sp>
        <p:nvSpPr>
          <p:cNvPr id="16" name="Text Placeholder 2"/>
          <p:cNvSpPr>
            <a:spLocks noGrp="1"/>
          </p:cNvSpPr>
          <p:nvPr>
            <p:ph type="body" sz="quarter" idx="12" hasCustomPrompt="1"/>
          </p:nvPr>
        </p:nvSpPr>
        <p:spPr>
          <a:xfrm>
            <a:off x="624418" y="6060966"/>
            <a:ext cx="478367" cy="288925"/>
          </a:xfrm>
        </p:spPr>
        <p:txBody>
          <a:bodyPr/>
          <a:lstStyle>
            <a:lvl1pPr>
              <a:defRPr sz="2000"/>
            </a:lvl1pPr>
          </a:lstStyle>
          <a:p>
            <a:pPr lvl="0"/>
            <a:r>
              <a:rPr lang="en-US" dirty="0"/>
              <a:t>0</a:t>
            </a:r>
          </a:p>
        </p:txBody>
      </p:sp>
      <p:sp>
        <p:nvSpPr>
          <p:cNvPr id="5" name="Text Placeholder 4"/>
          <p:cNvSpPr>
            <a:spLocks noGrp="1"/>
          </p:cNvSpPr>
          <p:nvPr>
            <p:ph type="body" sz="quarter" idx="13" hasCustomPrompt="1"/>
          </p:nvPr>
        </p:nvSpPr>
        <p:spPr>
          <a:xfrm>
            <a:off x="4980518" y="1268760"/>
            <a:ext cx="6589183" cy="2448272"/>
          </a:xfrm>
        </p:spPr>
        <p:txBody>
          <a:bodyPr/>
          <a:lstStyle>
            <a:lvl1pPr marL="7938" indent="-7938">
              <a:tabLst/>
              <a:defRPr/>
            </a:lvl1pPr>
          </a:lstStyle>
          <a:p>
            <a:pPr lvl="0"/>
            <a:r>
              <a:rPr lang="en-US" dirty="0" err="1"/>
              <a:t>Donec</a:t>
            </a:r>
            <a:r>
              <a:rPr lang="en-US" dirty="0"/>
              <a:t> </a:t>
            </a:r>
            <a:r>
              <a:rPr lang="en-US" dirty="0" err="1"/>
              <a:t>sed</a:t>
            </a:r>
            <a:r>
              <a:rPr lang="en-US" dirty="0"/>
              <a:t> </a:t>
            </a:r>
            <a:r>
              <a:rPr lang="en-US" dirty="0" err="1"/>
              <a:t>odio</a:t>
            </a:r>
            <a:r>
              <a:rPr lang="en-US" dirty="0"/>
              <a:t> dui. </a:t>
            </a:r>
            <a:r>
              <a:rPr lang="en-US" dirty="0" err="1"/>
              <a:t>Fusce</a:t>
            </a:r>
            <a:r>
              <a:rPr lang="en-US" dirty="0"/>
              <a:t> </a:t>
            </a:r>
            <a:r>
              <a:rPr lang="en-US" dirty="0" err="1"/>
              <a:t>dapibus</a:t>
            </a:r>
            <a:r>
              <a:rPr lang="en-US" dirty="0"/>
              <a:t>, </a:t>
            </a:r>
            <a:r>
              <a:rPr lang="en-US" dirty="0" err="1"/>
              <a:t>tellus</a:t>
            </a:r>
            <a:r>
              <a:rPr lang="en-US" dirty="0"/>
              <a:t> ac cursus </a:t>
            </a:r>
            <a:r>
              <a:rPr lang="en-US" dirty="0" err="1"/>
              <a:t>commodo</a:t>
            </a:r>
            <a:r>
              <a:rPr lang="en-US" dirty="0"/>
              <a:t>, </a:t>
            </a:r>
            <a:r>
              <a:rPr lang="en-US" dirty="0" err="1"/>
              <a:t>tortor</a:t>
            </a:r>
            <a:r>
              <a:rPr lang="en-US" dirty="0"/>
              <a:t> </a:t>
            </a:r>
            <a:r>
              <a:rPr lang="en-US" dirty="0" err="1"/>
              <a:t>mauris</a:t>
            </a:r>
            <a:r>
              <a:rPr lang="en-US" dirty="0"/>
              <a:t> </a:t>
            </a:r>
            <a:r>
              <a:rPr lang="en-US" dirty="0" err="1"/>
              <a:t>condimentum</a:t>
            </a:r>
            <a:r>
              <a:rPr lang="en-US" dirty="0"/>
              <a:t> </a:t>
            </a:r>
            <a:r>
              <a:rPr lang="en-US" dirty="0" err="1"/>
              <a:t>nibh</a:t>
            </a:r>
            <a:r>
              <a:rPr lang="en-US" dirty="0"/>
              <a:t>, </a:t>
            </a:r>
            <a:r>
              <a:rPr lang="en-US" dirty="0" err="1"/>
              <a:t>ut</a:t>
            </a:r>
            <a:r>
              <a:rPr lang="en-US" dirty="0"/>
              <a:t> </a:t>
            </a:r>
            <a:r>
              <a:rPr lang="en-US" dirty="0" err="1"/>
              <a:t>fermentum</a:t>
            </a:r>
            <a:r>
              <a:rPr lang="en-US" dirty="0"/>
              <a:t> </a:t>
            </a:r>
            <a:r>
              <a:rPr lang="en-US" dirty="0" err="1"/>
              <a:t>massa</a:t>
            </a:r>
            <a:r>
              <a:rPr lang="en-US" dirty="0"/>
              <a:t> </a:t>
            </a:r>
            <a:r>
              <a:rPr lang="en-US" dirty="0" err="1"/>
              <a:t>justo</a:t>
            </a:r>
            <a:r>
              <a:rPr lang="en-US" dirty="0"/>
              <a:t> sit </a:t>
            </a:r>
            <a:r>
              <a:rPr lang="en-US" dirty="0" err="1"/>
              <a:t>amet</a:t>
            </a:r>
            <a:r>
              <a:rPr lang="en-US" dirty="0"/>
              <a:t> </a:t>
            </a:r>
            <a:r>
              <a:rPr lang="en-US" dirty="0" err="1"/>
              <a:t>risus</a:t>
            </a:r>
            <a:r>
              <a:rPr lang="en-US" dirty="0"/>
              <a:t>. 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a:t>
            </a:r>
          </a:p>
          <a:p>
            <a:pPr lvl="0"/>
            <a:r>
              <a:rPr lang="en-US" dirty="0"/>
              <a:t>Integer </a:t>
            </a:r>
            <a:r>
              <a:rPr lang="en-US" dirty="0" err="1"/>
              <a:t>posuere</a:t>
            </a:r>
            <a:r>
              <a:rPr lang="en-US" dirty="0"/>
              <a:t> </a:t>
            </a:r>
            <a:r>
              <a:rPr lang="en-US" dirty="0" err="1"/>
              <a:t>erat</a:t>
            </a:r>
            <a:r>
              <a:rPr lang="en-US" dirty="0"/>
              <a:t> a ante </a:t>
            </a:r>
            <a:r>
              <a:rPr lang="en-US" dirty="0" err="1"/>
              <a:t>venenatis</a:t>
            </a:r>
            <a:r>
              <a:rPr lang="en-US" dirty="0"/>
              <a:t> </a:t>
            </a:r>
            <a:r>
              <a:rPr lang="en-US" dirty="0" err="1"/>
              <a:t>dapibus</a:t>
            </a:r>
            <a:r>
              <a:rPr lang="en-US" dirty="0"/>
              <a:t> </a:t>
            </a:r>
            <a:r>
              <a:rPr lang="en-US" dirty="0" err="1"/>
              <a:t>posuere</a:t>
            </a:r>
            <a:r>
              <a:rPr lang="en-US" dirty="0"/>
              <a:t> </a:t>
            </a:r>
            <a:r>
              <a:rPr lang="en-US" dirty="0" err="1"/>
              <a:t>velit</a:t>
            </a:r>
            <a:r>
              <a:rPr lang="en-US" dirty="0"/>
              <a:t> </a:t>
            </a:r>
            <a:r>
              <a:rPr lang="en-US" dirty="0" err="1"/>
              <a:t>aliquet</a:t>
            </a:r>
            <a:r>
              <a:rPr lang="en-US" dirty="0"/>
              <a:t>.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 </a:t>
            </a:r>
            <a:r>
              <a:rPr lang="en-US" dirty="0" err="1"/>
              <a:t>Morbi</a:t>
            </a:r>
            <a:r>
              <a:rPr lang="en-US" dirty="0"/>
              <a:t> </a:t>
            </a:r>
            <a:r>
              <a:rPr lang="en-US" dirty="0" err="1"/>
              <a:t>leo</a:t>
            </a:r>
            <a:r>
              <a:rPr lang="en-US" dirty="0"/>
              <a:t> </a:t>
            </a:r>
            <a:r>
              <a:rPr lang="en-US" dirty="0" err="1"/>
              <a:t>risus</a:t>
            </a:r>
            <a:r>
              <a:rPr lang="en-US" dirty="0"/>
              <a:t>, porta ac </a:t>
            </a:r>
            <a:r>
              <a:rPr lang="en-US" dirty="0" err="1"/>
              <a:t>consectetur</a:t>
            </a:r>
            <a:r>
              <a:rPr lang="en-US" dirty="0"/>
              <a:t> ac, </a:t>
            </a:r>
            <a:r>
              <a:rPr lang="en-US" dirty="0" err="1"/>
              <a:t>vestibulum</a:t>
            </a:r>
            <a:r>
              <a:rPr lang="en-US" dirty="0"/>
              <a:t> at </a:t>
            </a:r>
            <a:r>
              <a:rPr lang="en-US" dirty="0" err="1"/>
              <a:t>eros</a:t>
            </a:r>
            <a:r>
              <a:rPr lang="en-US" dirty="0"/>
              <a:t>.</a:t>
            </a:r>
          </a:p>
        </p:txBody>
      </p:sp>
    </p:spTree>
    <p:extLst>
      <p:ext uri="{BB962C8B-B14F-4D97-AF65-F5344CB8AC3E}">
        <p14:creationId xmlns:p14="http://schemas.microsoft.com/office/powerpoint/2010/main" val="3686860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12" name="object 4"/>
          <p:cNvSpPr txBox="1">
            <a:spLocks noGrp="1"/>
          </p:cNvSpPr>
          <p:nvPr>
            <p:ph type="title"/>
          </p:nvPr>
        </p:nvSpPr>
        <p:spPr>
          <a:xfrm>
            <a:off x="624417" y="410838"/>
            <a:ext cx="10914007" cy="461665"/>
          </a:xfrm>
          <a:prstGeom prst="rect">
            <a:avLst/>
          </a:prstGeom>
        </p:spPr>
        <p:txBody>
          <a:bodyPr vert="horz" wrap="square" lIns="0" tIns="0" rIns="0" bIns="0" rtlCol="0">
            <a:spAutoFit/>
          </a:bodyPr>
          <a:lstStyle>
            <a:lvl1pPr marL="12700" marR="5080">
              <a:defRPr/>
            </a:lvl1pPr>
          </a:lstStyle>
          <a:p>
            <a:pPr marL="12700" marR="5080"/>
            <a:r>
              <a:rPr lang="en-AU" spc="10" dirty="0">
                <a:latin typeface="Arial" panose="020B0604020202020204" pitchFamily="34" charset="0"/>
                <a:cs typeface="Arial" panose="020B0604020202020204" pitchFamily="34" charset="0"/>
              </a:rPr>
              <a:t>Heading of the Master Slide 2</a:t>
            </a:r>
            <a:endParaRPr dirty="0">
              <a:latin typeface="Sommet Black"/>
              <a:cs typeface="Sommet Black"/>
            </a:endParaRPr>
          </a:p>
        </p:txBody>
      </p:sp>
      <p:sp>
        <p:nvSpPr>
          <p:cNvPr id="16" name="Text Placeholder 9"/>
          <p:cNvSpPr>
            <a:spLocks noGrp="1"/>
          </p:cNvSpPr>
          <p:nvPr>
            <p:ph type="body" idx="10" hasCustomPrompt="1"/>
          </p:nvPr>
        </p:nvSpPr>
        <p:spPr>
          <a:xfrm>
            <a:off x="4980356" y="1772816"/>
            <a:ext cx="6589345" cy="2405062"/>
          </a:xfrm>
        </p:spPr>
        <p:txBody>
          <a:bodyPr/>
          <a:lstStyle>
            <a:lvl1pPr marL="12700" indent="-342900" defTabSz="914400">
              <a:tabLst>
                <a:tab pos="981075" algn="l"/>
              </a:tabLst>
              <a:defRPr/>
            </a:lvl1pPr>
          </a:lstStyle>
          <a:p>
            <a:pPr marL="12700" defTabSz="914400">
              <a:tabLst>
                <a:tab pos="981075" algn="l"/>
              </a:tabLst>
            </a:pPr>
            <a:r>
              <a:rPr lang="en-AU" sz="1600" b="0" kern="0" spc="-20" dirty="0">
                <a:solidFill>
                  <a:srgbClr val="000000"/>
                </a:solidFill>
                <a:latin typeface="Arial" panose="020B0604020202020204" pitchFamily="34" charset="0"/>
                <a:cs typeface="Arial" panose="020B0604020202020204" pitchFamily="34" charset="0"/>
              </a:rPr>
              <a:t>Maecenas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interdum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Vivamus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sagittis</a:t>
            </a:r>
            <a:r>
              <a:rPr lang="en-AU" sz="1600" b="0" kern="0" spc="-20" dirty="0">
                <a:solidFill>
                  <a:srgbClr val="000000"/>
                </a:solidFill>
                <a:latin typeface="Arial" panose="020B0604020202020204" pitchFamily="34" charset="0"/>
                <a:cs typeface="Arial" panose="020B0604020202020204" pitchFamily="34" charset="0"/>
              </a:rPr>
              <a:t> lacus </a:t>
            </a:r>
            <a:r>
              <a:rPr lang="en-AU" sz="1600" b="0" kern="0" spc="-20" dirty="0" err="1">
                <a:solidFill>
                  <a:srgbClr val="000000"/>
                </a:solidFill>
                <a:latin typeface="Arial" panose="020B0604020202020204" pitchFamily="34" charset="0"/>
                <a:cs typeface="Arial" panose="020B0604020202020204" pitchFamily="34" charset="0"/>
              </a:rPr>
              <a:t>vel</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augue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laoreet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rutrum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auctor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Aenean</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eu</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leo</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Pellentesque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ornare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venenatis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vestibulum</a:t>
            </a:r>
            <a:r>
              <a:rPr lang="en-AU" sz="1600" b="0" kern="0" spc="-20" dirty="0">
                <a:solidFill>
                  <a:srgbClr val="000000"/>
                </a:solidFill>
                <a:latin typeface="Arial" panose="020B0604020202020204" pitchFamily="34" charset="0"/>
                <a:cs typeface="Arial" panose="020B0604020202020204" pitchFamily="34" charset="0"/>
              </a:rPr>
              <a:t>.</a:t>
            </a:r>
          </a:p>
          <a:p>
            <a:pPr marL="12700" defTabSz="914400">
              <a:tabLst>
                <a:tab pos="981075" algn="l"/>
              </a:tabLst>
            </a:pPr>
            <a:endParaRPr lang="en-AU" sz="1600" b="0" kern="0" spc="-20" dirty="0">
              <a:solidFill>
                <a:srgbClr val="000000"/>
              </a:solidFill>
              <a:latin typeface="Arial" panose="020B0604020202020204" pitchFamily="34" charset="0"/>
              <a:cs typeface="Arial" panose="020B0604020202020204" pitchFamily="34" charset="0"/>
            </a:endParaRPr>
          </a:p>
          <a:p>
            <a:pPr marL="12700" defTabSz="914400">
              <a:tabLst>
                <a:tab pos="981075" algn="l"/>
              </a:tabLst>
            </a:pPr>
            <a:r>
              <a:rPr lang="en-AU" sz="1600" b="0" kern="0" spc="-20" dirty="0" err="1">
                <a:solidFill>
                  <a:srgbClr val="000000"/>
                </a:solidFill>
                <a:latin typeface="Arial" panose="020B0604020202020204" pitchFamily="34" charset="0"/>
                <a:cs typeface="Arial" panose="020B0604020202020204" pitchFamily="34" charset="0"/>
              </a:rPr>
              <a:t>Duis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est</a:t>
            </a:r>
            <a:r>
              <a:rPr lang="en-AU" sz="1600" b="0" kern="0" spc="-20" dirty="0">
                <a:solidFill>
                  <a:srgbClr val="000000"/>
                </a:solidFill>
                <a:latin typeface="Arial" panose="020B0604020202020204" pitchFamily="34" charset="0"/>
                <a:cs typeface="Arial" panose="020B0604020202020204" pitchFamily="34" charset="0"/>
              </a:rPr>
              <a:t> non </a:t>
            </a:r>
            <a:r>
              <a:rPr lang="en-AU" sz="1600" b="0" kern="0" spc="-20" dirty="0" err="1">
                <a:solidFill>
                  <a:srgbClr val="000000"/>
                </a:solidFill>
                <a:latin typeface="Arial" panose="020B0604020202020204" pitchFamily="34" charset="0"/>
                <a:cs typeface="Arial" panose="020B0604020202020204" pitchFamily="34" charset="0"/>
              </a:rPr>
              <a:t>commodo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luctus</a:t>
            </a:r>
            <a:r>
              <a:rPr lang="en-AU" sz="1600" b="0" kern="0" spc="-20" dirty="0">
                <a:solidFill>
                  <a:srgbClr val="000000"/>
                </a:solidFill>
                <a:latin typeface="Arial" panose="020B0604020202020204" pitchFamily="34" charset="0"/>
                <a:cs typeface="Arial" panose="020B0604020202020204" pitchFamily="34" charset="0"/>
              </a:rPr>
              <a:t>, nisi </a:t>
            </a:r>
            <a:r>
              <a:rPr lang="en-AU" sz="1600" b="0" kern="0" spc="-20" dirty="0" err="1">
                <a:solidFill>
                  <a:srgbClr val="000000"/>
                </a:solidFill>
                <a:latin typeface="Arial" panose="020B0604020202020204" pitchFamily="34" charset="0"/>
                <a:cs typeface="Arial" panose="020B0604020202020204" pitchFamily="34" charset="0"/>
              </a:rPr>
              <a:t>erat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porttitor</a:t>
            </a:r>
            <a:r>
              <a:rPr lang="en-AU" sz="1600" b="0" kern="0" spc="-20" dirty="0">
                <a:solidFill>
                  <a:srgbClr val="000000"/>
                </a:solidFill>
                <a:latin typeface="Arial" panose="020B0604020202020204" pitchFamily="34" charset="0"/>
                <a:cs typeface="Arial" panose="020B0604020202020204" pitchFamily="34" charset="0"/>
              </a:rPr>
              <a:t> ligula, </a:t>
            </a:r>
            <a:r>
              <a:rPr lang="en-AU" sz="1600" b="0" kern="0" spc="-20" dirty="0" err="1">
                <a:solidFill>
                  <a:srgbClr val="000000"/>
                </a:solidFill>
                <a:latin typeface="Arial" panose="020B0604020202020204" pitchFamily="34" charset="0"/>
                <a:cs typeface="Arial" panose="020B0604020202020204" pitchFamily="34" charset="0"/>
              </a:rPr>
              <a:t>eget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odio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nec</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Nullam</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nibh</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ultricies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vehicula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ut</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a:t>
            </a:r>
          </a:p>
        </p:txBody>
      </p:sp>
      <p:sp>
        <p:nvSpPr>
          <p:cNvPr id="18" name="Text Placeholder 2"/>
          <p:cNvSpPr>
            <a:spLocks noGrp="1"/>
          </p:cNvSpPr>
          <p:nvPr>
            <p:ph type="body" sz="quarter" idx="11" hasCustomPrompt="1"/>
          </p:nvPr>
        </p:nvSpPr>
        <p:spPr>
          <a:xfrm>
            <a:off x="624417" y="1772816"/>
            <a:ext cx="3552727" cy="359154"/>
          </a:xfrm>
        </p:spPr>
        <p:txBody>
          <a:bodyPr/>
          <a:lstStyle>
            <a:lvl1pPr>
              <a:defRPr sz="2400">
                <a:latin typeface="Arial" charset="0"/>
                <a:ea typeface="Arial" charset="0"/>
                <a:cs typeface="Arial" charset="0"/>
              </a:defRPr>
            </a:lvl1pPr>
          </a:lstStyle>
          <a:p>
            <a:pPr lvl="0"/>
            <a:r>
              <a:rPr lang="en-US" dirty="0"/>
              <a:t>Subheading</a:t>
            </a:r>
          </a:p>
        </p:txBody>
      </p:sp>
      <p:sp>
        <p:nvSpPr>
          <p:cNvPr id="20" name="Text Placeholder 2"/>
          <p:cNvSpPr>
            <a:spLocks noGrp="1"/>
          </p:cNvSpPr>
          <p:nvPr>
            <p:ph type="body" sz="quarter" idx="12" hasCustomPrompt="1"/>
          </p:nvPr>
        </p:nvSpPr>
        <p:spPr>
          <a:xfrm>
            <a:off x="624418" y="6060966"/>
            <a:ext cx="478367" cy="288925"/>
          </a:xfrm>
        </p:spPr>
        <p:txBody>
          <a:bodyPr/>
          <a:lstStyle>
            <a:lvl1pPr>
              <a:defRPr sz="2000"/>
            </a:lvl1pPr>
          </a:lstStyle>
          <a:p>
            <a:pPr lvl="0"/>
            <a:r>
              <a:rPr lang="en-US" dirty="0"/>
              <a:t>0</a:t>
            </a:r>
          </a:p>
        </p:txBody>
      </p:sp>
    </p:spTree>
    <p:extLst>
      <p:ext uri="{BB962C8B-B14F-4D97-AF65-F5344CB8AC3E}">
        <p14:creationId xmlns:p14="http://schemas.microsoft.com/office/powerpoint/2010/main" val="183583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2. Title and Content">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bwMode="auto">
          <a:xfrm>
            <a:off x="5422901" y="0"/>
            <a:ext cx="6771217" cy="6470650"/>
          </a:xfrm>
          <a:custGeom>
            <a:avLst/>
            <a:gdLst>
              <a:gd name="connsiteX0" fmla="*/ 0 w 5078413"/>
              <a:gd name="connsiteY0" fmla="*/ 0 h 6470650"/>
              <a:gd name="connsiteX1" fmla="*/ 5078413 w 5078413"/>
              <a:gd name="connsiteY1" fmla="*/ 0 h 6470650"/>
              <a:gd name="connsiteX2" fmla="*/ 5078413 w 5078413"/>
              <a:gd name="connsiteY2" fmla="*/ 6470650 h 6470650"/>
              <a:gd name="connsiteX3" fmla="*/ 0 w 5078413"/>
              <a:gd name="connsiteY3" fmla="*/ 6470650 h 6470650"/>
              <a:gd name="connsiteX4" fmla="*/ 0 w 5078413"/>
              <a:gd name="connsiteY4" fmla="*/ 5539581 h 6470650"/>
              <a:gd name="connsiteX5" fmla="*/ 1728961 w 5078413"/>
              <a:gd name="connsiteY5" fmla="*/ 5539581 h 6470650"/>
              <a:gd name="connsiteX6" fmla="*/ 1728961 w 5078413"/>
              <a:gd name="connsiteY6" fmla="*/ 931069 h 6470650"/>
              <a:gd name="connsiteX7" fmla="*/ 0 w 5078413"/>
              <a:gd name="connsiteY7" fmla="*/ 931069 h 647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8413" h="6470650">
                <a:moveTo>
                  <a:pt x="0" y="0"/>
                </a:moveTo>
                <a:lnTo>
                  <a:pt x="5078413" y="0"/>
                </a:lnTo>
                <a:lnTo>
                  <a:pt x="5078413" y="6470650"/>
                </a:lnTo>
                <a:lnTo>
                  <a:pt x="0" y="6470650"/>
                </a:lnTo>
                <a:lnTo>
                  <a:pt x="0" y="5539581"/>
                </a:lnTo>
                <a:lnTo>
                  <a:pt x="1728961" y="5539581"/>
                </a:lnTo>
                <a:lnTo>
                  <a:pt x="1728961" y="931069"/>
                </a:lnTo>
                <a:lnTo>
                  <a:pt x="0" y="93106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a:noAutofit/>
          </a:bodyPr>
          <a:lstStyle>
            <a:lvl1pPr>
              <a:defRPr baseline="0"/>
            </a:lvl1pPr>
          </a:lstStyle>
          <a:p>
            <a:r>
              <a:rPr lang="en-US" dirty="0"/>
              <a:t>Drag &amp; Drop your image or click the image icon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11" name="Rectangle 10"/>
          <p:cNvSpPr/>
          <p:nvPr userDrawn="1"/>
        </p:nvSpPr>
        <p:spPr>
          <a:xfrm>
            <a:off x="527381" y="931069"/>
            <a:ext cx="7200800" cy="4608512"/>
          </a:xfrm>
          <a:prstGeom prst="rect">
            <a:avLst/>
          </a:prstGeom>
          <a:solidFill>
            <a:schemeClr val="bg1"/>
          </a:solidFill>
          <a:ln>
            <a:noFill/>
          </a:ln>
          <a:effectLst>
            <a:outerShdw blurRad="355600" dist="50800" dir="5400000" sx="99000" sy="99000" algn="ctr" rotWithShape="0">
              <a:schemeClr val="tx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itle 7"/>
          <p:cNvSpPr>
            <a:spLocks noGrp="1"/>
          </p:cNvSpPr>
          <p:nvPr>
            <p:ph type="title"/>
          </p:nvPr>
        </p:nvSpPr>
        <p:spPr>
          <a:xfrm>
            <a:off x="931909" y="1202932"/>
            <a:ext cx="6412231" cy="461665"/>
          </a:xfrm>
        </p:spPr>
        <p:txBody>
          <a:bodyPr/>
          <a:lstStyle>
            <a:lvl1pPr>
              <a:defRPr baseline="0">
                <a:latin typeface="Arial" charset="0"/>
              </a:defRPr>
            </a:lvl1pPr>
          </a:lstStyle>
          <a:p>
            <a:r>
              <a:rPr lang="en-US" dirty="0"/>
              <a:t>Click to edit Master title style</a:t>
            </a:r>
          </a:p>
        </p:txBody>
      </p:sp>
      <p:sp>
        <p:nvSpPr>
          <p:cNvPr id="13" name="Text Placeholder 9"/>
          <p:cNvSpPr>
            <a:spLocks noGrp="1"/>
          </p:cNvSpPr>
          <p:nvPr>
            <p:ph type="body" idx="10"/>
          </p:nvPr>
        </p:nvSpPr>
        <p:spPr>
          <a:xfrm>
            <a:off x="911424" y="2348881"/>
            <a:ext cx="6432715" cy="29523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p:cNvSpPr>
            <a:spLocks noGrp="1"/>
          </p:cNvSpPr>
          <p:nvPr>
            <p:ph type="body" sz="quarter" idx="12" hasCustomPrompt="1"/>
          </p:nvPr>
        </p:nvSpPr>
        <p:spPr>
          <a:xfrm>
            <a:off x="624418" y="6060966"/>
            <a:ext cx="478367" cy="288925"/>
          </a:xfrm>
        </p:spPr>
        <p:txBody>
          <a:bodyPr/>
          <a:lstStyle>
            <a:lvl1pPr>
              <a:defRPr sz="2000"/>
            </a:lvl1pPr>
          </a:lstStyle>
          <a:p>
            <a:pPr lvl="0"/>
            <a:r>
              <a:rPr lang="en-US" dirty="0"/>
              <a:t>0</a:t>
            </a:r>
          </a:p>
        </p:txBody>
      </p:sp>
    </p:spTree>
    <p:extLst>
      <p:ext uri="{BB962C8B-B14F-4D97-AF65-F5344CB8AC3E}">
        <p14:creationId xmlns:p14="http://schemas.microsoft.com/office/powerpoint/2010/main" val="1043059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alpha val="2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0" y="-1"/>
            <a:ext cx="12192000" cy="6470961"/>
          </a:xfrm>
          <a:prstGeom prst="rect">
            <a:avLst/>
          </a:prstGeom>
        </p:spPr>
      </p:pic>
      <p:sp>
        <p:nvSpPr>
          <p:cNvPr id="12" name="object 4"/>
          <p:cNvSpPr txBox="1">
            <a:spLocks noGrp="1"/>
          </p:cNvSpPr>
          <p:nvPr>
            <p:ph type="title" hasCustomPrompt="1"/>
          </p:nvPr>
        </p:nvSpPr>
        <p:spPr>
          <a:xfrm>
            <a:off x="2801328" y="1191656"/>
            <a:ext cx="6568752" cy="461665"/>
          </a:xfrm>
          <a:prstGeom prst="rect">
            <a:avLst/>
          </a:prstGeom>
        </p:spPr>
        <p:txBody>
          <a:bodyPr vert="horz" wrap="square" lIns="0" tIns="0" rIns="0" bIns="0" rtlCol="0">
            <a:spAutoFit/>
          </a:bodyPr>
          <a:lstStyle>
            <a:lvl1pPr marL="12700" marR="5080">
              <a:defRPr/>
            </a:lvl1pPr>
          </a:lstStyle>
          <a:p>
            <a:pPr marL="12700" marR="5080"/>
            <a:r>
              <a:rPr lang="en-AU" spc="10">
                <a:latin typeface="Arial" panose="020B0604020202020204" pitchFamily="34" charset="0"/>
                <a:cs typeface="Arial" panose="020B0604020202020204" pitchFamily="34" charset="0"/>
              </a:rPr>
              <a:t>Heading</a:t>
            </a:r>
            <a:endParaRPr dirty="0">
              <a:latin typeface="Sommet Black"/>
              <a:cs typeface="Sommet Black"/>
            </a:endParaRPr>
          </a:p>
        </p:txBody>
      </p:sp>
      <p:sp>
        <p:nvSpPr>
          <p:cNvPr id="16" name="Text Placeholder 9"/>
          <p:cNvSpPr>
            <a:spLocks noGrp="1"/>
          </p:cNvSpPr>
          <p:nvPr>
            <p:ph type="body" idx="10" hasCustomPrompt="1"/>
          </p:nvPr>
        </p:nvSpPr>
        <p:spPr>
          <a:xfrm>
            <a:off x="2801329" y="2469200"/>
            <a:ext cx="6589345" cy="2405062"/>
          </a:xfrm>
        </p:spPr>
        <p:txBody>
          <a:bodyPr/>
          <a:lstStyle>
            <a:lvl1pPr marL="12700" indent="-342900" defTabSz="914400">
              <a:tabLst>
                <a:tab pos="981075" algn="l"/>
              </a:tabLst>
              <a:defRPr/>
            </a:lvl1pPr>
          </a:lstStyle>
          <a:p>
            <a:pPr marL="12700" defTabSz="914400">
              <a:tabLst>
                <a:tab pos="981075" algn="l"/>
              </a:tabLst>
            </a:pPr>
            <a:r>
              <a:rPr lang="en-AU" sz="1600" b="0" kern="0" spc="-20" dirty="0">
                <a:solidFill>
                  <a:srgbClr val="000000"/>
                </a:solidFill>
                <a:latin typeface="Arial" panose="020B0604020202020204" pitchFamily="34" charset="0"/>
                <a:cs typeface="Arial" panose="020B0604020202020204" pitchFamily="34" charset="0"/>
              </a:rPr>
              <a:t>Maecenas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interdum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Vivamus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sagittis</a:t>
            </a:r>
            <a:r>
              <a:rPr lang="en-AU" sz="1600" b="0" kern="0" spc="-20" dirty="0">
                <a:solidFill>
                  <a:srgbClr val="000000"/>
                </a:solidFill>
                <a:latin typeface="Arial" panose="020B0604020202020204" pitchFamily="34" charset="0"/>
                <a:cs typeface="Arial" panose="020B0604020202020204" pitchFamily="34" charset="0"/>
              </a:rPr>
              <a:t> lacus </a:t>
            </a:r>
            <a:r>
              <a:rPr lang="en-AU" sz="1600" b="0" kern="0" spc="-20" dirty="0" err="1">
                <a:solidFill>
                  <a:srgbClr val="000000"/>
                </a:solidFill>
                <a:latin typeface="Arial" panose="020B0604020202020204" pitchFamily="34" charset="0"/>
                <a:cs typeface="Arial" panose="020B0604020202020204" pitchFamily="34" charset="0"/>
              </a:rPr>
              <a:t>vel</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augue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laoreet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rutrum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auctor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Aenean</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eu</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leo</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Pellentesque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ornare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venenatis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vestibulum</a:t>
            </a:r>
            <a:r>
              <a:rPr lang="en-AU" sz="1600" b="0" kern="0" spc="-20" dirty="0">
                <a:solidFill>
                  <a:srgbClr val="000000"/>
                </a:solidFill>
                <a:latin typeface="Arial" panose="020B0604020202020204" pitchFamily="34" charset="0"/>
                <a:cs typeface="Arial" panose="020B0604020202020204" pitchFamily="34" charset="0"/>
              </a:rPr>
              <a:t>.</a:t>
            </a:r>
          </a:p>
          <a:p>
            <a:pPr marL="12700" defTabSz="914400">
              <a:tabLst>
                <a:tab pos="981075" algn="l"/>
              </a:tabLst>
            </a:pPr>
            <a:endParaRPr lang="en-AU" sz="1600" b="0" kern="0" spc="-20" dirty="0">
              <a:solidFill>
                <a:srgbClr val="000000"/>
              </a:solidFill>
              <a:latin typeface="Arial" panose="020B0604020202020204" pitchFamily="34" charset="0"/>
              <a:cs typeface="Arial" panose="020B0604020202020204" pitchFamily="34" charset="0"/>
            </a:endParaRPr>
          </a:p>
          <a:p>
            <a:pPr marL="12700" defTabSz="914400">
              <a:tabLst>
                <a:tab pos="981075" algn="l"/>
              </a:tabLst>
            </a:pPr>
            <a:r>
              <a:rPr lang="en-AU" sz="1600" b="0" kern="0" spc="-20" dirty="0" err="1">
                <a:solidFill>
                  <a:srgbClr val="000000"/>
                </a:solidFill>
                <a:latin typeface="Arial" panose="020B0604020202020204" pitchFamily="34" charset="0"/>
                <a:cs typeface="Arial" panose="020B0604020202020204" pitchFamily="34" charset="0"/>
              </a:rPr>
              <a:t>Duis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est</a:t>
            </a:r>
            <a:r>
              <a:rPr lang="en-AU" sz="1600" b="0" kern="0" spc="-20" dirty="0">
                <a:solidFill>
                  <a:srgbClr val="000000"/>
                </a:solidFill>
                <a:latin typeface="Arial" panose="020B0604020202020204" pitchFamily="34" charset="0"/>
                <a:cs typeface="Arial" panose="020B0604020202020204" pitchFamily="34" charset="0"/>
              </a:rPr>
              <a:t> non </a:t>
            </a:r>
            <a:r>
              <a:rPr lang="en-AU" sz="1600" b="0" kern="0" spc="-20" dirty="0" err="1">
                <a:solidFill>
                  <a:srgbClr val="000000"/>
                </a:solidFill>
                <a:latin typeface="Arial" panose="020B0604020202020204" pitchFamily="34" charset="0"/>
                <a:cs typeface="Arial" panose="020B0604020202020204" pitchFamily="34" charset="0"/>
              </a:rPr>
              <a:t>commodo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luctus</a:t>
            </a:r>
            <a:r>
              <a:rPr lang="en-AU" sz="1600" b="0" kern="0" spc="-20" dirty="0">
                <a:solidFill>
                  <a:srgbClr val="000000"/>
                </a:solidFill>
                <a:latin typeface="Arial" panose="020B0604020202020204" pitchFamily="34" charset="0"/>
                <a:cs typeface="Arial" panose="020B0604020202020204" pitchFamily="34" charset="0"/>
              </a:rPr>
              <a:t>, nisi </a:t>
            </a:r>
            <a:r>
              <a:rPr lang="en-AU" sz="1600" b="0" kern="0" spc="-20" dirty="0" err="1">
                <a:solidFill>
                  <a:srgbClr val="000000"/>
                </a:solidFill>
                <a:latin typeface="Arial" panose="020B0604020202020204" pitchFamily="34" charset="0"/>
                <a:cs typeface="Arial" panose="020B0604020202020204" pitchFamily="34" charset="0"/>
              </a:rPr>
              <a:t>erat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porttitor</a:t>
            </a:r>
            <a:r>
              <a:rPr lang="en-AU" sz="1600" b="0" kern="0" spc="-20" dirty="0">
                <a:solidFill>
                  <a:srgbClr val="000000"/>
                </a:solidFill>
                <a:latin typeface="Arial" panose="020B0604020202020204" pitchFamily="34" charset="0"/>
                <a:cs typeface="Arial" panose="020B0604020202020204" pitchFamily="34" charset="0"/>
              </a:rPr>
              <a:t> ligula, </a:t>
            </a:r>
            <a:r>
              <a:rPr lang="en-AU" sz="1600" b="0" kern="0" spc="-20" dirty="0" err="1">
                <a:solidFill>
                  <a:srgbClr val="000000"/>
                </a:solidFill>
                <a:latin typeface="Arial" panose="020B0604020202020204" pitchFamily="34" charset="0"/>
                <a:cs typeface="Arial" panose="020B0604020202020204" pitchFamily="34" charset="0"/>
              </a:rPr>
              <a:t>eget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odio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nec</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Nullam</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nibh</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ultricies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vehicula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ut</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a:t>
            </a:r>
          </a:p>
        </p:txBody>
      </p:sp>
      <p:sp>
        <p:nvSpPr>
          <p:cNvPr id="18" name="Text Placeholder 2"/>
          <p:cNvSpPr>
            <a:spLocks noGrp="1"/>
          </p:cNvSpPr>
          <p:nvPr>
            <p:ph type="body" sz="quarter" idx="11" hasCustomPrompt="1"/>
          </p:nvPr>
        </p:nvSpPr>
        <p:spPr>
          <a:xfrm>
            <a:off x="2801329" y="1881683"/>
            <a:ext cx="3552727" cy="359154"/>
          </a:xfrm>
        </p:spPr>
        <p:txBody>
          <a:bodyPr/>
          <a:lstStyle>
            <a:lvl1pPr>
              <a:defRPr sz="2400">
                <a:latin typeface="Arial" charset="0"/>
                <a:ea typeface="Arial" charset="0"/>
                <a:cs typeface="Arial" charset="0"/>
              </a:defRPr>
            </a:lvl1pPr>
          </a:lstStyle>
          <a:p>
            <a:pPr lvl="0"/>
            <a:r>
              <a:rPr lang="en-US" dirty="0"/>
              <a:t>Subheading</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Tree>
    <p:extLst>
      <p:ext uri="{BB962C8B-B14F-4D97-AF65-F5344CB8AC3E}">
        <p14:creationId xmlns:p14="http://schemas.microsoft.com/office/powerpoint/2010/main" val="36182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bg1">
            <a:alpha val="2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0" y="-4881"/>
            <a:ext cx="12192000" cy="6475842"/>
          </a:xfrm>
          <a:prstGeom prst="rect">
            <a:avLst/>
          </a:prstGeom>
        </p:spPr>
      </p:pic>
      <p:sp>
        <p:nvSpPr>
          <p:cNvPr id="12" name="object 4"/>
          <p:cNvSpPr txBox="1">
            <a:spLocks noGrp="1"/>
          </p:cNvSpPr>
          <p:nvPr>
            <p:ph type="title" hasCustomPrompt="1"/>
          </p:nvPr>
        </p:nvSpPr>
        <p:spPr>
          <a:xfrm>
            <a:off x="2801328" y="1191656"/>
            <a:ext cx="6568752" cy="461665"/>
          </a:xfrm>
          <a:prstGeom prst="rect">
            <a:avLst/>
          </a:prstGeom>
        </p:spPr>
        <p:txBody>
          <a:bodyPr vert="horz" wrap="square" lIns="0" tIns="0" rIns="0" bIns="0" rtlCol="0">
            <a:spAutoFit/>
          </a:bodyPr>
          <a:lstStyle>
            <a:lvl1pPr marL="12700" marR="5080">
              <a:defRPr/>
            </a:lvl1pPr>
          </a:lstStyle>
          <a:p>
            <a:pPr marL="12700" marR="5080"/>
            <a:r>
              <a:rPr lang="en-AU" spc="10">
                <a:latin typeface="Arial" panose="020B0604020202020204" pitchFamily="34" charset="0"/>
                <a:cs typeface="Arial" panose="020B0604020202020204" pitchFamily="34" charset="0"/>
              </a:rPr>
              <a:t>Heading</a:t>
            </a:r>
            <a:endParaRPr dirty="0">
              <a:latin typeface="Sommet Black"/>
              <a:cs typeface="Sommet Black"/>
            </a:endParaRPr>
          </a:p>
        </p:txBody>
      </p:sp>
      <p:sp>
        <p:nvSpPr>
          <p:cNvPr id="16" name="Text Placeholder 9"/>
          <p:cNvSpPr>
            <a:spLocks noGrp="1"/>
          </p:cNvSpPr>
          <p:nvPr>
            <p:ph type="body" idx="10" hasCustomPrompt="1"/>
          </p:nvPr>
        </p:nvSpPr>
        <p:spPr>
          <a:xfrm>
            <a:off x="2801329" y="2469200"/>
            <a:ext cx="6589345" cy="2405062"/>
          </a:xfrm>
        </p:spPr>
        <p:txBody>
          <a:bodyPr/>
          <a:lstStyle>
            <a:lvl1pPr marL="12700" indent="-342900" defTabSz="914400">
              <a:tabLst>
                <a:tab pos="981075" algn="l"/>
              </a:tabLst>
              <a:defRPr/>
            </a:lvl1pPr>
          </a:lstStyle>
          <a:p>
            <a:pPr marL="12700" defTabSz="914400">
              <a:tabLst>
                <a:tab pos="981075" algn="l"/>
              </a:tabLst>
            </a:pPr>
            <a:r>
              <a:rPr lang="en-AU" sz="1600" b="0" kern="0" spc="-20" dirty="0">
                <a:solidFill>
                  <a:srgbClr val="000000"/>
                </a:solidFill>
                <a:latin typeface="Arial" panose="020B0604020202020204" pitchFamily="34" charset="0"/>
                <a:cs typeface="Arial" panose="020B0604020202020204" pitchFamily="34" charset="0"/>
              </a:rPr>
              <a:t>Maecenas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interdum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Vivamus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sagittis</a:t>
            </a:r>
            <a:r>
              <a:rPr lang="en-AU" sz="1600" b="0" kern="0" spc="-20" dirty="0">
                <a:solidFill>
                  <a:srgbClr val="000000"/>
                </a:solidFill>
                <a:latin typeface="Arial" panose="020B0604020202020204" pitchFamily="34" charset="0"/>
                <a:cs typeface="Arial" panose="020B0604020202020204" pitchFamily="34" charset="0"/>
              </a:rPr>
              <a:t> lacus </a:t>
            </a:r>
            <a:r>
              <a:rPr lang="en-AU" sz="1600" b="0" kern="0" spc="-20" dirty="0" err="1">
                <a:solidFill>
                  <a:srgbClr val="000000"/>
                </a:solidFill>
                <a:latin typeface="Arial" panose="020B0604020202020204" pitchFamily="34" charset="0"/>
                <a:cs typeface="Arial" panose="020B0604020202020204" pitchFamily="34" charset="0"/>
              </a:rPr>
              <a:t>vel</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augue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laoreet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rutrum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auctor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Aenean</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eu</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leo</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Pellentesque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ornare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venenatis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vestibulum</a:t>
            </a:r>
            <a:r>
              <a:rPr lang="en-AU" sz="1600" b="0" kern="0" spc="-20" dirty="0">
                <a:solidFill>
                  <a:srgbClr val="000000"/>
                </a:solidFill>
                <a:latin typeface="Arial" panose="020B0604020202020204" pitchFamily="34" charset="0"/>
                <a:cs typeface="Arial" panose="020B0604020202020204" pitchFamily="34" charset="0"/>
              </a:rPr>
              <a:t>.</a:t>
            </a:r>
          </a:p>
          <a:p>
            <a:pPr marL="12700" defTabSz="914400">
              <a:tabLst>
                <a:tab pos="981075" algn="l"/>
              </a:tabLst>
            </a:pPr>
            <a:endParaRPr lang="en-AU" sz="1600" b="0" kern="0" spc="-20" dirty="0">
              <a:solidFill>
                <a:srgbClr val="000000"/>
              </a:solidFill>
              <a:latin typeface="Arial" panose="020B0604020202020204" pitchFamily="34" charset="0"/>
              <a:cs typeface="Arial" panose="020B0604020202020204" pitchFamily="34" charset="0"/>
            </a:endParaRPr>
          </a:p>
          <a:p>
            <a:pPr marL="12700" defTabSz="914400">
              <a:tabLst>
                <a:tab pos="981075" algn="l"/>
              </a:tabLst>
            </a:pPr>
            <a:r>
              <a:rPr lang="en-AU" sz="1600" b="0" kern="0" spc="-20" dirty="0" err="1">
                <a:solidFill>
                  <a:srgbClr val="000000"/>
                </a:solidFill>
                <a:latin typeface="Arial" panose="020B0604020202020204" pitchFamily="34" charset="0"/>
                <a:cs typeface="Arial" panose="020B0604020202020204" pitchFamily="34" charset="0"/>
              </a:rPr>
              <a:t>Duis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est</a:t>
            </a:r>
            <a:r>
              <a:rPr lang="en-AU" sz="1600" b="0" kern="0" spc="-20" dirty="0">
                <a:solidFill>
                  <a:srgbClr val="000000"/>
                </a:solidFill>
                <a:latin typeface="Arial" panose="020B0604020202020204" pitchFamily="34" charset="0"/>
                <a:cs typeface="Arial" panose="020B0604020202020204" pitchFamily="34" charset="0"/>
              </a:rPr>
              <a:t> non </a:t>
            </a:r>
            <a:r>
              <a:rPr lang="en-AU" sz="1600" b="0" kern="0" spc="-20" dirty="0" err="1">
                <a:solidFill>
                  <a:srgbClr val="000000"/>
                </a:solidFill>
                <a:latin typeface="Arial" panose="020B0604020202020204" pitchFamily="34" charset="0"/>
                <a:cs typeface="Arial" panose="020B0604020202020204" pitchFamily="34" charset="0"/>
              </a:rPr>
              <a:t>commodo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luctus</a:t>
            </a:r>
            <a:r>
              <a:rPr lang="en-AU" sz="1600" b="0" kern="0" spc="-20" dirty="0">
                <a:solidFill>
                  <a:srgbClr val="000000"/>
                </a:solidFill>
                <a:latin typeface="Arial" panose="020B0604020202020204" pitchFamily="34" charset="0"/>
                <a:cs typeface="Arial" panose="020B0604020202020204" pitchFamily="34" charset="0"/>
              </a:rPr>
              <a:t>, nisi </a:t>
            </a:r>
            <a:r>
              <a:rPr lang="en-AU" sz="1600" b="0" kern="0" spc="-20" dirty="0" err="1">
                <a:solidFill>
                  <a:srgbClr val="000000"/>
                </a:solidFill>
                <a:latin typeface="Arial" panose="020B0604020202020204" pitchFamily="34" charset="0"/>
                <a:cs typeface="Arial" panose="020B0604020202020204" pitchFamily="34" charset="0"/>
              </a:rPr>
              <a:t>erat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porttitor</a:t>
            </a:r>
            <a:r>
              <a:rPr lang="en-AU" sz="1600" b="0" kern="0" spc="-20" dirty="0">
                <a:solidFill>
                  <a:srgbClr val="000000"/>
                </a:solidFill>
                <a:latin typeface="Arial" panose="020B0604020202020204" pitchFamily="34" charset="0"/>
                <a:cs typeface="Arial" panose="020B0604020202020204" pitchFamily="34" charset="0"/>
              </a:rPr>
              <a:t> ligula, </a:t>
            </a:r>
            <a:r>
              <a:rPr lang="en-AU" sz="1600" b="0" kern="0" spc="-20" dirty="0" err="1">
                <a:solidFill>
                  <a:srgbClr val="000000"/>
                </a:solidFill>
                <a:latin typeface="Arial" panose="020B0604020202020204" pitchFamily="34" charset="0"/>
                <a:cs typeface="Arial" panose="020B0604020202020204" pitchFamily="34" charset="0"/>
              </a:rPr>
              <a:t>eget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odio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nec</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Nullam</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nibh</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ultricies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vehicula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ut</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a:t>
            </a:r>
          </a:p>
        </p:txBody>
      </p:sp>
      <p:sp>
        <p:nvSpPr>
          <p:cNvPr id="18" name="Text Placeholder 2"/>
          <p:cNvSpPr>
            <a:spLocks noGrp="1"/>
          </p:cNvSpPr>
          <p:nvPr>
            <p:ph type="body" sz="quarter" idx="11" hasCustomPrompt="1"/>
          </p:nvPr>
        </p:nvSpPr>
        <p:spPr>
          <a:xfrm>
            <a:off x="2801329" y="1881683"/>
            <a:ext cx="3552727" cy="359154"/>
          </a:xfrm>
        </p:spPr>
        <p:txBody>
          <a:bodyPr/>
          <a:lstStyle>
            <a:lvl1pPr>
              <a:defRPr sz="2400">
                <a:latin typeface="Arial" charset="0"/>
                <a:ea typeface="Arial" charset="0"/>
                <a:cs typeface="Arial" charset="0"/>
              </a:defRPr>
            </a:lvl1pPr>
          </a:lstStyle>
          <a:p>
            <a:pPr lvl="0"/>
            <a:r>
              <a:rPr lang="en-US" dirty="0"/>
              <a:t>Subheading</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Tree>
    <p:extLst>
      <p:ext uri="{BB962C8B-B14F-4D97-AF65-F5344CB8AC3E}">
        <p14:creationId xmlns:p14="http://schemas.microsoft.com/office/powerpoint/2010/main" val="213781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 Title and Content">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0" y="0"/>
            <a:ext cx="6191251" cy="6470650"/>
          </a:xfrm>
          <a:solidFill>
            <a:schemeClr val="tx1"/>
          </a:solidFill>
        </p:spPr>
        <p:txBody>
          <a:body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12" name="Title 7"/>
          <p:cNvSpPr>
            <a:spLocks noGrp="1"/>
          </p:cNvSpPr>
          <p:nvPr>
            <p:ph type="title" hasCustomPrompt="1"/>
          </p:nvPr>
        </p:nvSpPr>
        <p:spPr>
          <a:xfrm>
            <a:off x="506898" y="1124745"/>
            <a:ext cx="5088565" cy="461665"/>
          </a:xfrm>
        </p:spPr>
        <p:txBody>
          <a:bodyPr/>
          <a:lstStyle>
            <a:lvl1pPr>
              <a:defRPr baseline="0">
                <a:solidFill>
                  <a:schemeClr val="bg1"/>
                </a:solidFill>
                <a:latin typeface="Arial" charset="0"/>
              </a:defRPr>
            </a:lvl1pPr>
          </a:lstStyle>
          <a:p>
            <a:r>
              <a:rPr lang="en-US" dirty="0"/>
              <a:t>Heading</a:t>
            </a:r>
          </a:p>
        </p:txBody>
      </p:sp>
      <p:sp>
        <p:nvSpPr>
          <p:cNvPr id="13" name="Text Placeholder 9"/>
          <p:cNvSpPr>
            <a:spLocks noGrp="1"/>
          </p:cNvSpPr>
          <p:nvPr>
            <p:ph type="body" idx="10" hasCustomPrompt="1"/>
          </p:nvPr>
        </p:nvSpPr>
        <p:spPr>
          <a:xfrm>
            <a:off x="506898" y="2348880"/>
            <a:ext cx="5109049" cy="2520280"/>
          </a:xfrm>
        </p:spPr>
        <p:txBody>
          <a:bodyPr/>
          <a:lstStyle>
            <a:lvl1pPr marL="7938" indent="-7938">
              <a:tabLst/>
              <a:defRPr>
                <a:ln>
                  <a:noFill/>
                </a:ln>
                <a:solidFill>
                  <a:schemeClr val="bg1"/>
                </a:solidFill>
              </a:defRPr>
            </a:lvl1pPr>
            <a:lvl2pPr>
              <a:defRPr>
                <a:ln>
                  <a:noFill/>
                </a:ln>
                <a:solidFill>
                  <a:schemeClr val="bg1"/>
                </a:solidFill>
              </a:defRPr>
            </a:lvl2pPr>
            <a:lvl3pPr>
              <a:defRPr>
                <a:ln>
                  <a:noFill/>
                </a:ln>
                <a:solidFill>
                  <a:schemeClr val="bg1"/>
                </a:solidFill>
              </a:defRPr>
            </a:lvl3pPr>
            <a:lvl4pPr>
              <a:defRPr>
                <a:ln>
                  <a:noFill/>
                </a:ln>
                <a:solidFill>
                  <a:schemeClr val="bg1"/>
                </a:solidFill>
              </a:defRPr>
            </a:lvl4pPr>
            <a:lvl5pPr>
              <a:defRPr>
                <a:ln>
                  <a:noFill/>
                </a:ln>
                <a:solidFill>
                  <a:schemeClr val="bg1"/>
                </a:solidFill>
              </a:defRPr>
            </a:lvl5pPr>
          </a:lstStyle>
          <a:p>
            <a:pPr lvl="0"/>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Nullam</a:t>
            </a:r>
            <a:r>
              <a:rPr lang="en-US" dirty="0"/>
              <a:t> </a:t>
            </a:r>
            <a:r>
              <a:rPr lang="en-US" dirty="0" err="1"/>
              <a:t>quis</a:t>
            </a:r>
            <a:r>
              <a:rPr lang="en-US" dirty="0"/>
              <a:t> </a:t>
            </a:r>
            <a:r>
              <a:rPr lang="en-US" dirty="0" err="1"/>
              <a:t>risus</a:t>
            </a:r>
            <a:r>
              <a:rPr lang="en-US" dirty="0"/>
              <a:t> </a:t>
            </a:r>
            <a:r>
              <a:rPr lang="en-US" dirty="0" err="1"/>
              <a:t>eget</a:t>
            </a:r>
            <a:r>
              <a:rPr lang="en-US" dirty="0"/>
              <a:t> </a:t>
            </a:r>
            <a:r>
              <a:rPr lang="en-US" dirty="0" err="1"/>
              <a:t>urna</a:t>
            </a:r>
            <a:r>
              <a:rPr lang="en-US" dirty="0"/>
              <a:t> </a:t>
            </a:r>
            <a:r>
              <a:rPr lang="en-US" dirty="0" err="1"/>
              <a:t>mollis</a:t>
            </a:r>
            <a:r>
              <a:rPr lang="en-US" dirty="0"/>
              <a:t> </a:t>
            </a:r>
            <a:r>
              <a:rPr lang="en-US" dirty="0" err="1"/>
              <a:t>ornare</a:t>
            </a:r>
            <a:r>
              <a:rPr lang="en-US" dirty="0"/>
              <a:t> </a:t>
            </a:r>
            <a:r>
              <a:rPr lang="en-US" dirty="0" err="1"/>
              <a:t>vel</a:t>
            </a:r>
            <a:r>
              <a:rPr lang="en-US" dirty="0"/>
              <a:t> </a:t>
            </a:r>
            <a:r>
              <a:rPr lang="en-US" dirty="0" err="1"/>
              <a:t>eu</a:t>
            </a:r>
            <a:r>
              <a:rPr lang="en-US" dirty="0"/>
              <a:t> </a:t>
            </a:r>
            <a:r>
              <a:rPr lang="en-US" dirty="0" err="1"/>
              <a:t>leo</a:t>
            </a:r>
            <a:r>
              <a:rPr lang="en-US" dirty="0"/>
              <a:t>.</a:t>
            </a:r>
          </a:p>
          <a:p>
            <a:pPr lvl="0"/>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 </a:t>
            </a:r>
            <a:r>
              <a:rPr lang="en-US" dirty="0" err="1"/>
              <a:t>porttitor</a:t>
            </a:r>
            <a:r>
              <a:rPr lang="en-US" dirty="0"/>
              <a:t> ligula, </a:t>
            </a:r>
            <a:r>
              <a:rPr lang="en-US" dirty="0" err="1"/>
              <a:t>eget</a:t>
            </a:r>
            <a:r>
              <a:rPr lang="en-US" dirty="0"/>
              <a:t> </a:t>
            </a:r>
            <a:r>
              <a:rPr lang="en-US" dirty="0" err="1"/>
              <a:t>lacinia</a:t>
            </a:r>
            <a:r>
              <a:rPr lang="en-US" dirty="0"/>
              <a:t> </a:t>
            </a:r>
            <a:r>
              <a:rPr lang="en-US" dirty="0" err="1"/>
              <a:t>odio</a:t>
            </a:r>
            <a:r>
              <a:rPr lang="en-US" dirty="0"/>
              <a:t> </a:t>
            </a:r>
            <a:r>
              <a:rPr lang="en-US" dirty="0" err="1"/>
              <a:t>sem</a:t>
            </a:r>
            <a:r>
              <a:rPr lang="en-US" dirty="0"/>
              <a:t> </a:t>
            </a:r>
            <a:r>
              <a:rPr lang="en-US" dirty="0" err="1"/>
              <a:t>nec</a:t>
            </a:r>
            <a:r>
              <a:rPr lang="en-US" dirty="0"/>
              <a:t> </a:t>
            </a:r>
            <a:r>
              <a:rPr lang="en-US" dirty="0" err="1"/>
              <a:t>elit</a:t>
            </a:r>
            <a:r>
              <a:rPr lang="en-US" dirty="0"/>
              <a:t>. </a:t>
            </a:r>
            <a:r>
              <a:rPr lang="en-US" dirty="0" err="1"/>
              <a:t>Morbi</a:t>
            </a:r>
            <a:r>
              <a:rPr lang="en-US" dirty="0"/>
              <a:t> </a:t>
            </a:r>
            <a:r>
              <a:rPr lang="en-US" dirty="0" err="1"/>
              <a:t>leo</a:t>
            </a:r>
            <a:r>
              <a:rPr lang="en-US" dirty="0"/>
              <a:t> </a:t>
            </a:r>
            <a:r>
              <a:rPr lang="en-US" dirty="0" err="1"/>
              <a:t>risus</a:t>
            </a:r>
            <a:r>
              <a:rPr lang="en-US" dirty="0"/>
              <a:t>, porta ac </a:t>
            </a:r>
            <a:r>
              <a:rPr lang="en-US" dirty="0" err="1"/>
              <a:t>consectetur</a:t>
            </a:r>
            <a:r>
              <a:rPr lang="en-US" dirty="0"/>
              <a:t> ac, </a:t>
            </a:r>
            <a:r>
              <a:rPr lang="en-US" dirty="0" err="1"/>
              <a:t>vestibulum</a:t>
            </a:r>
            <a:r>
              <a:rPr lang="en-US" dirty="0"/>
              <a:t> at </a:t>
            </a:r>
            <a:r>
              <a:rPr lang="en-US" dirty="0" err="1"/>
              <a:t>eros</a:t>
            </a:r>
            <a:r>
              <a:rPr lang="en-US" dirty="0"/>
              <a:t>. </a:t>
            </a:r>
            <a:r>
              <a:rPr lang="en-US" dirty="0" err="1"/>
              <a:t>Aenean</a:t>
            </a:r>
            <a:r>
              <a:rPr lang="en-US" dirty="0"/>
              <a:t> </a:t>
            </a:r>
            <a:r>
              <a:rPr lang="en-US" dirty="0" err="1"/>
              <a:t>lacinia</a:t>
            </a:r>
            <a:r>
              <a:rPr lang="en-US" dirty="0"/>
              <a:t> </a:t>
            </a:r>
            <a:r>
              <a:rPr lang="en-US" dirty="0" err="1"/>
              <a:t>bibendum</a:t>
            </a:r>
            <a:r>
              <a:rPr lang="en-US" dirty="0"/>
              <a:t> </a:t>
            </a:r>
            <a:r>
              <a:rPr lang="en-US" dirty="0" err="1"/>
              <a:t>nulla</a:t>
            </a:r>
            <a:r>
              <a:rPr lang="en-US" dirty="0"/>
              <a:t> </a:t>
            </a:r>
            <a:r>
              <a:rPr lang="en-US" dirty="0" err="1"/>
              <a:t>sed</a:t>
            </a:r>
            <a:r>
              <a:rPr lang="en-US" dirty="0"/>
              <a:t> </a:t>
            </a:r>
            <a:r>
              <a:rPr lang="en-US" dirty="0" err="1"/>
              <a:t>consectetur</a:t>
            </a:r>
            <a:r>
              <a:rPr lang="en-US" dirty="0"/>
              <a:t>.</a:t>
            </a:r>
          </a:p>
        </p:txBody>
      </p:sp>
      <p:sp>
        <p:nvSpPr>
          <p:cNvPr id="3" name="Picture Placeholder 2"/>
          <p:cNvSpPr>
            <a:spLocks noGrp="1"/>
          </p:cNvSpPr>
          <p:nvPr>
            <p:ph type="pic" sz="quarter" idx="11" hasCustomPrompt="1"/>
          </p:nvPr>
        </p:nvSpPr>
        <p:spPr>
          <a:xfrm>
            <a:off x="6191251" y="0"/>
            <a:ext cx="6002867" cy="6470650"/>
          </a:xfrm>
        </p:spPr>
        <p:txBody>
          <a:bodyPr/>
          <a:lstStyle>
            <a:lvl1pPr marL="342900" marR="0" indent="-342900" algn="l" defTabSz="914400" rtl="0" eaLnBrk="1" fontAlgn="base" latinLnBrk="0" hangingPunct="1">
              <a:lnSpc>
                <a:spcPct val="100000"/>
              </a:lnSpc>
              <a:spcBef>
                <a:spcPts val="1200"/>
              </a:spcBef>
              <a:spcAft>
                <a:spcPct val="0"/>
              </a:spcAft>
              <a:buClrTx/>
              <a:buSzTx/>
              <a:buFont typeface="Arial" charset="0"/>
              <a:buNone/>
              <a:tabLst/>
              <a:defRPr/>
            </a:lvl1pPr>
          </a:lstStyle>
          <a:p>
            <a:r>
              <a:rPr lang="en-US" dirty="0"/>
              <a:t>Drag &amp; Drop your image or click the image icon</a:t>
            </a:r>
          </a:p>
          <a:p>
            <a:endParaRPr lang="en-US" dirty="0"/>
          </a:p>
        </p:txBody>
      </p:sp>
      <p:sp>
        <p:nvSpPr>
          <p:cNvPr id="10" name="Rectangle 9"/>
          <p:cNvSpPr/>
          <p:nvPr userDrawn="1"/>
        </p:nvSpPr>
        <p:spPr>
          <a:xfrm>
            <a:off x="506898" y="1700809"/>
            <a:ext cx="5088565" cy="45719"/>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225793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Title Placeholder 2"/>
          <p:cNvSpPr>
            <a:spLocks noGrp="1"/>
          </p:cNvSpPr>
          <p:nvPr>
            <p:ph type="title"/>
          </p:nvPr>
        </p:nvSpPr>
        <p:spPr bwMode="auto">
          <a:xfrm>
            <a:off x="624417" y="433388"/>
            <a:ext cx="1094528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1030" name="Text Placeholder 3"/>
          <p:cNvSpPr>
            <a:spLocks noGrp="1"/>
          </p:cNvSpPr>
          <p:nvPr>
            <p:ph type="body" idx="1"/>
          </p:nvPr>
        </p:nvSpPr>
        <p:spPr bwMode="auto">
          <a:xfrm>
            <a:off x="624417" y="1225551"/>
            <a:ext cx="109728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 </a:t>
            </a:r>
          </a:p>
          <a:p>
            <a:pPr lvl="4"/>
            <a:r>
              <a:rPr lang="en-US" altLang="en-US"/>
              <a:t>Fifth level</a:t>
            </a:r>
          </a:p>
          <a:p>
            <a:pPr lvl="3"/>
            <a:endParaRPr lang="en-US" altLang="en-US"/>
          </a:p>
        </p:txBody>
      </p:sp>
    </p:spTree>
    <p:extLst>
      <p:ext uri="{BB962C8B-B14F-4D97-AF65-F5344CB8AC3E}">
        <p14:creationId xmlns:p14="http://schemas.microsoft.com/office/powerpoint/2010/main" val="30509484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hdr="0" ftr="0" dt="0"/>
  <p:txStyles>
    <p:titleStyle>
      <a:lvl1pPr algn="l" rtl="0" eaLnBrk="1" fontAlgn="base" hangingPunct="1">
        <a:spcBef>
          <a:spcPct val="0"/>
        </a:spcBef>
        <a:spcAft>
          <a:spcPct val="0"/>
        </a:spcAft>
        <a:defRPr sz="3000" b="1" kern="1200">
          <a:solidFill>
            <a:schemeClr val="tx1"/>
          </a:solidFill>
          <a:latin typeface="+mj-lt"/>
          <a:ea typeface="ＭＳ Ｐゴシック" charset="-128"/>
          <a:cs typeface="ＭＳ Ｐゴシック" charset="-128"/>
        </a:defRPr>
      </a:lvl1pPr>
      <a:lvl2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2pPr>
      <a:lvl3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3pPr>
      <a:lvl4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4pPr>
      <a:lvl5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1"/>
          </a:solidFill>
          <a:latin typeface="Sommet" pitchFamily="50" charset="0"/>
        </a:defRPr>
      </a:lvl6pPr>
      <a:lvl7pPr marL="914400" algn="ctr" rtl="0" eaLnBrk="1" fontAlgn="base" hangingPunct="1">
        <a:spcBef>
          <a:spcPct val="0"/>
        </a:spcBef>
        <a:spcAft>
          <a:spcPct val="0"/>
        </a:spcAft>
        <a:defRPr sz="4400">
          <a:solidFill>
            <a:schemeClr val="tx1"/>
          </a:solidFill>
          <a:latin typeface="Sommet" pitchFamily="50" charset="0"/>
        </a:defRPr>
      </a:lvl7pPr>
      <a:lvl8pPr marL="1371600" algn="ctr" rtl="0" eaLnBrk="1" fontAlgn="base" hangingPunct="1">
        <a:spcBef>
          <a:spcPct val="0"/>
        </a:spcBef>
        <a:spcAft>
          <a:spcPct val="0"/>
        </a:spcAft>
        <a:defRPr sz="4400">
          <a:solidFill>
            <a:schemeClr val="tx1"/>
          </a:solidFill>
          <a:latin typeface="Sommet" pitchFamily="50" charset="0"/>
        </a:defRPr>
      </a:lvl8pPr>
      <a:lvl9pPr marL="1828800" algn="ctr" rtl="0" eaLnBrk="1" fontAlgn="base" hangingPunct="1">
        <a:spcBef>
          <a:spcPct val="0"/>
        </a:spcBef>
        <a:spcAft>
          <a:spcPct val="0"/>
        </a:spcAft>
        <a:defRPr sz="4400">
          <a:solidFill>
            <a:schemeClr val="tx1"/>
          </a:solidFill>
          <a:latin typeface="Sommet" pitchFamily="50" charset="0"/>
        </a:defRPr>
      </a:lvl9pPr>
    </p:titleStyle>
    <p:bodyStyle>
      <a:lvl1pPr marL="342900" indent="-342900" algn="l" rtl="0" eaLnBrk="1" fontAlgn="base" hangingPunct="1">
        <a:spcBef>
          <a:spcPts val="1200"/>
        </a:spcBef>
        <a:spcAft>
          <a:spcPct val="0"/>
        </a:spcAft>
        <a:buFont typeface="Arial" charset="0"/>
        <a:defRPr sz="1600" kern="1200">
          <a:solidFill>
            <a:schemeClr val="tx1"/>
          </a:solidFill>
          <a:latin typeface="+mn-lt"/>
          <a:ea typeface="ＭＳ Ｐゴシック" charset="-128"/>
          <a:cs typeface="ＭＳ Ｐゴシック" charset="-128"/>
        </a:defRPr>
      </a:lvl1pPr>
      <a:lvl2pPr marL="269875" indent="-269875" algn="l" rtl="0" eaLnBrk="1" fontAlgn="base" hangingPunct="1">
        <a:spcBef>
          <a:spcPts val="900"/>
        </a:spcBef>
        <a:spcAft>
          <a:spcPct val="0"/>
        </a:spcAft>
        <a:buFont typeface="Arial" charset="0"/>
        <a:buChar char="•"/>
        <a:defRPr sz="1600" kern="1200">
          <a:solidFill>
            <a:schemeClr val="tx1"/>
          </a:solidFill>
          <a:latin typeface="+mn-lt"/>
          <a:ea typeface="ＭＳ Ｐゴシック" charset="-128"/>
          <a:cs typeface="+mn-cs"/>
        </a:defRPr>
      </a:lvl2pPr>
      <a:lvl3pPr marL="539750" indent="-269875" algn="l" rtl="0" eaLnBrk="1" fontAlgn="base" hangingPunct="1">
        <a:spcBef>
          <a:spcPts val="600"/>
        </a:spcBef>
        <a:spcAft>
          <a:spcPct val="0"/>
        </a:spcAft>
        <a:buFont typeface="Lucida Grande" charset="0"/>
        <a:buChar char="–"/>
        <a:defRPr sz="1600" kern="1200">
          <a:solidFill>
            <a:schemeClr val="tx1"/>
          </a:solidFill>
          <a:latin typeface="+mn-lt"/>
          <a:ea typeface="ヒラギノ角ゴ Pro W3" pitchFamily="-60" charset="-128"/>
          <a:cs typeface="ヒラギノ角ゴ Pro W3" charset="-128"/>
        </a:defRPr>
      </a:lvl3pPr>
      <a:lvl4pPr marL="809625" indent="-269875" algn="l" rtl="0" eaLnBrk="1" fontAlgn="base" hangingPunct="1">
        <a:spcBef>
          <a:spcPts val="600"/>
        </a:spcBef>
        <a:spcAft>
          <a:spcPct val="0"/>
        </a:spcAft>
        <a:buFont typeface="Lucida Grande" charset="0"/>
        <a:buChar char="»"/>
        <a:defRPr sz="1600" kern="1200">
          <a:solidFill>
            <a:schemeClr val="tx1"/>
          </a:solidFill>
          <a:latin typeface="+mn-lt"/>
          <a:ea typeface="ヒラギノ角ゴ Pro W3" pitchFamily="-60" charset="-128"/>
          <a:cs typeface="ヒラギノ角ゴ Pro W3" charset="-128"/>
        </a:defRPr>
      </a:lvl4pPr>
      <a:lvl5pPr marL="1095375" indent="-285750" algn="l" rtl="0" eaLnBrk="1" fontAlgn="base" hangingPunct="1">
        <a:spcBef>
          <a:spcPts val="600"/>
        </a:spcBef>
        <a:spcAft>
          <a:spcPct val="0"/>
        </a:spcAft>
        <a:buFont typeface="Wingdings" charset="2"/>
        <a:buChar char="§"/>
        <a:defRPr sz="16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16.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K-D23-201 - Mathews Theatre A | Learning Environments - UNSW Sydney">
            <a:extLst>
              <a:ext uri="{FF2B5EF4-FFF2-40B4-BE49-F238E27FC236}">
                <a16:creationId xmlns:a16="http://schemas.microsoft.com/office/drawing/2014/main" id="{D70BA437-4733-499D-A341-7E81B05A3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3459"/>
            <a:ext cx="6733473" cy="2644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3CD507-42D6-4563-B3DC-26076475BAE0}"/>
              </a:ext>
            </a:extLst>
          </p:cNvPr>
          <p:cNvSpPr>
            <a:spLocks noGrp="1"/>
          </p:cNvSpPr>
          <p:nvPr>
            <p:ph type="title"/>
          </p:nvPr>
        </p:nvSpPr>
        <p:spPr>
          <a:xfrm>
            <a:off x="6838181" y="-14359"/>
            <a:ext cx="5353819" cy="5015751"/>
          </a:xfrm>
        </p:spPr>
        <p:txBody>
          <a:bodyPr/>
          <a:lstStyle/>
          <a:p>
            <a:r>
              <a:rPr lang="en-US" dirty="0"/>
              <a:t>Week 7</a:t>
            </a:r>
            <a:br>
              <a:rPr lang="en-US" dirty="0"/>
            </a:br>
            <a:br>
              <a:rPr lang="en-US" dirty="0"/>
            </a:br>
            <a:r>
              <a:rPr lang="en-US" dirty="0"/>
              <a:t>Lecture 7.1</a:t>
            </a:r>
            <a:br>
              <a:rPr lang="en-US" dirty="0"/>
            </a:br>
            <a:br>
              <a:rPr lang="en-US" dirty="0"/>
            </a:br>
            <a:r>
              <a:rPr lang="en-US" dirty="0"/>
              <a:t>Managing Project Execution </a:t>
            </a:r>
            <a:br>
              <a:rPr lang="en-US" dirty="0"/>
            </a:br>
            <a:r>
              <a:rPr lang="en-US" dirty="0"/>
              <a:t>using</a:t>
            </a:r>
            <a:br>
              <a:rPr lang="en-US" dirty="0"/>
            </a:br>
            <a:r>
              <a:rPr lang="en-US" dirty="0"/>
              <a:t>Project Controls</a:t>
            </a:r>
            <a:br>
              <a:rPr lang="en-US" dirty="0"/>
            </a:br>
            <a:br>
              <a:rPr lang="en-US" dirty="0"/>
            </a:br>
            <a:r>
              <a:rPr lang="en-US" dirty="0"/>
              <a:t>CASE STUDY</a:t>
            </a:r>
            <a:endParaRPr lang="en-AU" dirty="0"/>
          </a:p>
        </p:txBody>
      </p:sp>
      <p:sp>
        <p:nvSpPr>
          <p:cNvPr id="3" name="Content Placeholder 2">
            <a:extLst>
              <a:ext uri="{FF2B5EF4-FFF2-40B4-BE49-F238E27FC236}">
                <a16:creationId xmlns:a16="http://schemas.microsoft.com/office/drawing/2014/main" id="{035ECEFF-1BD8-4EF0-8AFC-27CDC350F102}"/>
              </a:ext>
            </a:extLst>
          </p:cNvPr>
          <p:cNvSpPr>
            <a:spLocks noGrp="1"/>
          </p:cNvSpPr>
          <p:nvPr>
            <p:ph idx="1"/>
          </p:nvPr>
        </p:nvSpPr>
        <p:spPr>
          <a:xfrm>
            <a:off x="205199" y="5169599"/>
            <a:ext cx="5175183" cy="1522749"/>
          </a:xfrm>
        </p:spPr>
        <p:txBody>
          <a:bodyPr>
            <a:noAutofit/>
          </a:bodyPr>
          <a:lstStyle/>
          <a:p>
            <a:r>
              <a:rPr lang="en-US" sz="1800" dirty="0"/>
              <a:t>GSOE9820 Engineering Project Management</a:t>
            </a:r>
          </a:p>
          <a:p>
            <a:r>
              <a:rPr lang="en-US" sz="1800" dirty="0"/>
              <a:t>Term 3 2022</a:t>
            </a:r>
          </a:p>
          <a:p>
            <a:r>
              <a:rPr lang="en-US" sz="1800" dirty="0"/>
              <a:t>Bernard Hayes</a:t>
            </a:r>
            <a:endParaRPr lang="en-AU" sz="1800" dirty="0"/>
          </a:p>
        </p:txBody>
      </p:sp>
    </p:spTree>
    <p:extLst>
      <p:ext uri="{BB962C8B-B14F-4D97-AF65-F5344CB8AC3E}">
        <p14:creationId xmlns:p14="http://schemas.microsoft.com/office/powerpoint/2010/main" val="178706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2723" y="45436"/>
            <a:ext cx="11706553" cy="462673"/>
          </a:xfrm>
        </p:spPr>
        <p:txBody>
          <a:bodyPr/>
          <a:lstStyle/>
          <a:p>
            <a:r>
              <a:rPr lang="en-US" dirty="0"/>
              <a:t>Earned Value for Month 7 – Question 2</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2" name="TextBox 1">
            <a:extLst>
              <a:ext uri="{FF2B5EF4-FFF2-40B4-BE49-F238E27FC236}">
                <a16:creationId xmlns:a16="http://schemas.microsoft.com/office/drawing/2014/main" id="{C8A9B73D-046D-4DE9-AF13-A1F22A2BA629}"/>
              </a:ext>
            </a:extLst>
          </p:cNvPr>
          <p:cNvSpPr txBox="1"/>
          <p:nvPr/>
        </p:nvSpPr>
        <p:spPr>
          <a:xfrm>
            <a:off x="372906" y="509781"/>
            <a:ext cx="11706553" cy="4635115"/>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Use the results of Earned Value Analysis updated to end of Month 7 to determine what would be the minimum amount of compensation AV Co should seek to bring the project back onto budget :</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2400" b="1" i="0" u="none" strike="noStrike" kern="1200" cap="none" spc="0" normalizeH="0" baseline="0" noProof="0" dirty="0">
              <a:ln>
                <a:noFill/>
              </a:ln>
              <a:solidFill>
                <a:schemeClr val="tx1"/>
              </a:solidFill>
              <a:effectLst/>
              <a:uLnTx/>
              <a:uFillTx/>
              <a:latin typeface="+mj-lt"/>
              <a:ea typeface="+mn-ea"/>
              <a:cs typeface="+mn-cs"/>
            </a:endParaRPr>
          </a:p>
          <a:p>
            <a:pPr marL="514350" indent="-514350">
              <a:spcBef>
                <a:spcPct val="20000"/>
              </a:spcBef>
              <a:buFont typeface="Arial" pitchFamily="34" charset="0"/>
              <a:buAutoNum type="alphaLcParenR"/>
            </a:pPr>
            <a:r>
              <a:rPr lang="en-AU" sz="2400" b="1" dirty="0"/>
              <a:t>$ 55,000</a:t>
            </a:r>
          </a:p>
          <a:p>
            <a:pPr marL="514350" indent="-514350">
              <a:spcBef>
                <a:spcPct val="20000"/>
              </a:spcBef>
              <a:buFont typeface="Arial" pitchFamily="34" charset="0"/>
              <a:buAutoNum type="alphaLcParenR"/>
            </a:pPr>
            <a:r>
              <a:rPr lang="en-AU" sz="2400" b="1" dirty="0"/>
              <a:t>$ 80,000</a:t>
            </a:r>
            <a:endParaRPr kumimoji="0" lang="en-AU" sz="2400" b="1" i="0" u="none" strike="noStrike" kern="1200" cap="none" spc="0" normalizeH="0" baseline="0" noProof="0" dirty="0">
              <a:ln>
                <a:noFill/>
              </a:ln>
              <a:solidFill>
                <a:schemeClr val="tx1"/>
              </a:solidFill>
              <a:effectLst/>
              <a:uLnTx/>
              <a:uFillTx/>
              <a:latin typeface="+mj-lt"/>
              <a:ea typeface="+mn-ea"/>
              <a:cs typeface="+mn-cs"/>
            </a:endParaRPr>
          </a:p>
          <a:p>
            <a:pPr marL="514350" indent="-514350">
              <a:spcBef>
                <a:spcPct val="20000"/>
              </a:spcBef>
              <a:buFont typeface="Arial" pitchFamily="34" charset="0"/>
              <a:buAutoNum type="alphaLcParenR"/>
            </a:pPr>
            <a:r>
              <a:rPr lang="en-AU" sz="2400" b="1" dirty="0">
                <a:latin typeface="+mj-lt"/>
              </a:rPr>
              <a:t>$ 90,000</a:t>
            </a:r>
          </a:p>
          <a:p>
            <a:pPr marL="514350" indent="-514350">
              <a:spcBef>
                <a:spcPct val="20000"/>
              </a:spcBef>
              <a:buFont typeface="Arial" pitchFamily="34" charset="0"/>
              <a:buAutoNum type="alphaLcParenR"/>
            </a:pPr>
            <a:r>
              <a:rPr lang="en-AU" sz="2400" b="1" dirty="0">
                <a:latin typeface="+mj-lt"/>
              </a:rPr>
              <a:t>$202,500. </a:t>
            </a:r>
            <a:endParaRPr kumimoji="0" lang="en-AU" sz="2400" b="1" i="0" u="none" strike="noStrike" kern="1200" cap="none" spc="0" normalizeH="0" baseline="0" noProof="0" dirty="0">
              <a:ln>
                <a:noFill/>
              </a:ln>
              <a:solidFill>
                <a:schemeClr val="tx1"/>
              </a:solidFill>
              <a:effectLst/>
              <a:uLnTx/>
              <a:uFillTx/>
              <a:latin typeface="+mj-lt"/>
              <a:ea typeface="+mn-ea"/>
              <a:cs typeface="+mn-cs"/>
            </a:endParaRPr>
          </a:p>
          <a:p>
            <a:pPr marL="514350" marR="0" indent="-514350" algn="l" defTabSz="914400" rtl="0" eaLnBrk="1" fontAlgn="auto" latinLnBrk="0" hangingPunct="1">
              <a:lnSpc>
                <a:spcPct val="100000"/>
              </a:lnSpc>
              <a:spcBef>
                <a:spcPct val="20000"/>
              </a:spcBef>
              <a:spcAft>
                <a:spcPts val="0"/>
              </a:spcAft>
              <a:buClrTx/>
              <a:buSzTx/>
              <a:buFont typeface="Arial" pitchFamily="34" charset="0"/>
              <a:buAutoNum type="alphaLcParenR"/>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a:p>
            <a:pPr marL="514350" marR="0" indent="-514350" algn="l" defTabSz="914400" rtl="0" eaLnBrk="1" fontAlgn="auto" latinLnBrk="0" hangingPunct="1">
              <a:lnSpc>
                <a:spcPct val="100000"/>
              </a:lnSpc>
              <a:spcBef>
                <a:spcPct val="20000"/>
              </a:spcBef>
              <a:spcAft>
                <a:spcPts val="0"/>
              </a:spcAft>
              <a:buClrTx/>
              <a:buSzTx/>
              <a:buFont typeface="Arial" pitchFamily="34" charset="0"/>
              <a:buAutoNum type="alphaLcParenR"/>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2894996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2723" y="45436"/>
            <a:ext cx="11949277" cy="430887"/>
          </a:xfrm>
        </p:spPr>
        <p:txBody>
          <a:bodyPr/>
          <a:lstStyle/>
          <a:p>
            <a:r>
              <a:rPr lang="en-US" sz="2800" dirty="0"/>
              <a:t>CASE STUDY:  Question 2 - </a:t>
            </a:r>
            <a:r>
              <a:rPr lang="en-US" sz="2800" dirty="0">
                <a:solidFill>
                  <a:srgbClr val="FF0000"/>
                </a:solidFill>
              </a:rPr>
              <a:t>ANSWER</a:t>
            </a:r>
            <a:endParaRPr lang="en-US" sz="2800" dirty="0"/>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2" name="TextBox 1">
            <a:extLst>
              <a:ext uri="{FF2B5EF4-FFF2-40B4-BE49-F238E27FC236}">
                <a16:creationId xmlns:a16="http://schemas.microsoft.com/office/drawing/2014/main" id="{C8A9B73D-046D-4DE9-AF13-A1F22A2BA629}"/>
              </a:ext>
            </a:extLst>
          </p:cNvPr>
          <p:cNvSpPr txBox="1"/>
          <p:nvPr/>
        </p:nvSpPr>
        <p:spPr>
          <a:xfrm>
            <a:off x="624418" y="942172"/>
            <a:ext cx="11706553" cy="3625608"/>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Contract Value: $5M     (Budgeted Revenue)</a:t>
            </a:r>
          </a:p>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Profit:  10% </a:t>
            </a:r>
            <a:r>
              <a:rPr kumimoji="0" lang="en-AU" sz="2800" b="1" i="0" u="none" strike="noStrike" kern="1200" cap="none" spc="0" normalizeH="0" baseline="0" noProof="0" dirty="0" err="1">
                <a:ln>
                  <a:noFill/>
                </a:ln>
                <a:solidFill>
                  <a:schemeClr val="tx1"/>
                </a:solidFill>
                <a:effectLst/>
                <a:uLnTx/>
                <a:uFillTx/>
                <a:latin typeface="+mj-lt"/>
                <a:ea typeface="+mn-ea"/>
                <a:cs typeface="+mn-cs"/>
              </a:rPr>
              <a:t>ie</a:t>
            </a:r>
            <a:r>
              <a:rPr kumimoji="0" lang="en-AU" sz="2800" b="1" i="0" u="none" strike="noStrike" kern="1200" cap="none" spc="0" normalizeH="0" baseline="0" noProof="0" dirty="0">
                <a:ln>
                  <a:noFill/>
                </a:ln>
                <a:solidFill>
                  <a:schemeClr val="tx1"/>
                </a:solidFill>
                <a:effectLst/>
                <a:uLnTx/>
                <a:uFillTx/>
                <a:latin typeface="+mj-lt"/>
                <a:ea typeface="+mn-ea"/>
                <a:cs typeface="+mn-cs"/>
              </a:rPr>
              <a:t> $</a:t>
            </a:r>
            <a:r>
              <a:rPr lang="en-AU" sz="2800" b="1" dirty="0">
                <a:latin typeface="+mj-lt"/>
              </a:rPr>
              <a:t>500,000  (Budgeted Profit)</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Budgeted Revenue – Budgeted Costs </a:t>
            </a:r>
            <a:r>
              <a:rPr lang="en-AU" sz="2800" b="1" dirty="0">
                <a:latin typeface="+mj-lt"/>
              </a:rPr>
              <a:t>= Budgeted Profit </a:t>
            </a:r>
          </a:p>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	$5,000,000    - Budgeted Costs = $500,000</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Therefore,  </a:t>
            </a:r>
            <a:r>
              <a:rPr lang="en-AU" sz="2800" b="1" i="1" dirty="0">
                <a:latin typeface="+mj-lt"/>
              </a:rPr>
              <a:t>Budgeted Costs (BAC) = $4,500,000 </a:t>
            </a:r>
            <a:endParaRPr kumimoji="0" lang="en-AU" sz="2800" b="1" i="0" u="none" strike="noStrike" kern="1200" cap="none" spc="0" normalizeH="0" baseline="0" noProof="0" dirty="0">
              <a:ln>
                <a:noFill/>
              </a:ln>
              <a:solidFill>
                <a:schemeClr val="tx1"/>
              </a:solidFill>
              <a:effectLst/>
              <a:uLnTx/>
              <a:uFillTx/>
              <a:latin typeface="+mj-lt"/>
              <a:ea typeface="+mn-ea"/>
              <a:cs typeface="+mn-cs"/>
            </a:endParaRPr>
          </a:p>
        </p:txBody>
      </p:sp>
      <p:sp>
        <p:nvSpPr>
          <p:cNvPr id="4" name="TextBox 3">
            <a:extLst>
              <a:ext uri="{FF2B5EF4-FFF2-40B4-BE49-F238E27FC236}">
                <a16:creationId xmlns:a16="http://schemas.microsoft.com/office/drawing/2014/main" id="{2FA0F187-BBA3-419B-B1AD-A40068F7DD47}"/>
              </a:ext>
            </a:extLst>
          </p:cNvPr>
          <p:cNvSpPr txBox="1"/>
          <p:nvPr/>
        </p:nvSpPr>
        <p:spPr>
          <a:xfrm>
            <a:off x="624418" y="4884153"/>
            <a:ext cx="11082135" cy="1769715"/>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Also:</a:t>
            </a:r>
          </a:p>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Project Contingency Budget</a:t>
            </a:r>
            <a:r>
              <a:rPr kumimoji="0" lang="en-AU" sz="2800" b="1" i="0" u="none" strike="noStrike" kern="1200" cap="none" spc="0" normalizeH="0" noProof="0" dirty="0">
                <a:ln>
                  <a:noFill/>
                </a:ln>
                <a:solidFill>
                  <a:schemeClr val="tx1"/>
                </a:solidFill>
                <a:effectLst/>
                <a:uLnTx/>
                <a:uFillTx/>
                <a:latin typeface="+mj-lt"/>
                <a:ea typeface="+mn-ea"/>
                <a:cs typeface="+mn-cs"/>
              </a:rPr>
              <a:t> </a:t>
            </a:r>
            <a:r>
              <a:rPr kumimoji="0" lang="en-AU" sz="2800" b="1" i="0" u="none" strike="noStrike" kern="1200" cap="none" spc="0" normalizeH="0" baseline="0" noProof="0" dirty="0">
                <a:ln>
                  <a:noFill/>
                </a:ln>
                <a:solidFill>
                  <a:schemeClr val="tx1"/>
                </a:solidFill>
                <a:effectLst/>
                <a:uLnTx/>
                <a:uFillTx/>
                <a:latin typeface="+mj-lt"/>
                <a:ea typeface="+mn-ea"/>
                <a:cs typeface="+mn-cs"/>
              </a:rPr>
              <a:t> = 10% of Budgeted</a:t>
            </a:r>
            <a:r>
              <a:rPr kumimoji="0" lang="en-AU" sz="2800" b="1" i="0" u="none" strike="noStrike" kern="1200" cap="none" spc="0" normalizeH="0" noProof="0" dirty="0">
                <a:ln>
                  <a:noFill/>
                </a:ln>
                <a:solidFill>
                  <a:schemeClr val="tx1"/>
                </a:solidFill>
                <a:effectLst/>
                <a:uLnTx/>
                <a:uFillTx/>
                <a:latin typeface="+mj-lt"/>
                <a:ea typeface="+mn-ea"/>
                <a:cs typeface="+mn-cs"/>
              </a:rPr>
              <a:t> Costs(BAC)</a:t>
            </a:r>
            <a:endParaRPr kumimoji="0" lang="en-AU" sz="2800" b="1" i="0" u="none" strike="noStrike" kern="1200" cap="none" spc="0" normalizeH="0" baseline="0" noProof="0" dirty="0">
              <a:ln>
                <a:noFill/>
              </a:ln>
              <a:solidFill>
                <a:schemeClr val="tx1"/>
              </a:solidFill>
              <a:effectLst/>
              <a:uLnTx/>
              <a:uFillTx/>
              <a:latin typeface="+mj-lt"/>
              <a:ea typeface="+mn-ea"/>
              <a:cs typeface="+mn-cs"/>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 10% x $4,500,000 = </a:t>
            </a:r>
            <a:r>
              <a:rPr kumimoji="0" lang="en-AU" sz="2800" b="1" i="1" u="none" strike="noStrike" kern="1200" cap="none" spc="0" normalizeH="0" baseline="0" noProof="0" dirty="0">
                <a:ln>
                  <a:noFill/>
                </a:ln>
                <a:solidFill>
                  <a:schemeClr val="tx1"/>
                </a:solidFill>
                <a:effectLst/>
                <a:uLnTx/>
                <a:uFillTx/>
                <a:latin typeface="+mj-lt"/>
                <a:ea typeface="+mn-ea"/>
                <a:cs typeface="+mn-cs"/>
              </a:rPr>
              <a:t>$450,000</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Tree>
    <p:custDataLst>
      <p:tags r:id="rId1"/>
    </p:custDataLst>
    <p:extLst>
      <p:ext uri="{BB962C8B-B14F-4D97-AF65-F5344CB8AC3E}">
        <p14:creationId xmlns:p14="http://schemas.microsoft.com/office/powerpoint/2010/main" val="26336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281271-FAF4-1A6F-6622-00AF23C4AE1A}"/>
              </a:ext>
            </a:extLst>
          </p:cNvPr>
          <p:cNvPicPr>
            <a:picLocks noChangeAspect="1"/>
          </p:cNvPicPr>
          <p:nvPr/>
        </p:nvPicPr>
        <p:blipFill>
          <a:blip r:embed="rId4"/>
          <a:stretch>
            <a:fillRect/>
          </a:stretch>
        </p:blipFill>
        <p:spPr>
          <a:xfrm>
            <a:off x="0" y="760222"/>
            <a:ext cx="12192000" cy="5445206"/>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7’s EV Analysis without Compensation from UNSW</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8" name="Oval 17">
            <a:extLst>
              <a:ext uri="{FF2B5EF4-FFF2-40B4-BE49-F238E27FC236}">
                <a16:creationId xmlns:a16="http://schemas.microsoft.com/office/drawing/2014/main" id="{4A673CF1-3642-4B67-B6E4-69BBF9DC876A}"/>
              </a:ext>
            </a:extLst>
          </p:cNvPr>
          <p:cNvSpPr/>
          <p:nvPr/>
        </p:nvSpPr>
        <p:spPr>
          <a:xfrm rot="16200000">
            <a:off x="376312" y="3703321"/>
            <a:ext cx="3875650" cy="829992"/>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3151162" y="5711483"/>
            <a:ext cx="7723163" cy="574480"/>
          </a:xfrm>
          <a:prstGeom prst="wedgeRectCallout">
            <a:avLst>
              <a:gd name="adj1" fmla="val -55216"/>
              <a:gd name="adj2" fmla="val -238034"/>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BAC  = $4,500,000</a:t>
            </a:r>
          </a:p>
        </p:txBody>
      </p:sp>
    </p:spTree>
    <p:custDataLst>
      <p:tags r:id="rId1"/>
    </p:custDataLst>
    <p:extLst>
      <p:ext uri="{BB962C8B-B14F-4D97-AF65-F5344CB8AC3E}">
        <p14:creationId xmlns:p14="http://schemas.microsoft.com/office/powerpoint/2010/main" val="4130174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3077" y="122271"/>
            <a:ext cx="11786356" cy="462673"/>
          </a:xfrm>
        </p:spPr>
        <p:txBody>
          <a:bodyPr/>
          <a:lstStyle/>
          <a:p>
            <a:r>
              <a:rPr lang="en-US" dirty="0"/>
              <a:t>Step 1 – EV Analysis - Adding in Month 7’s EV, AC and PV</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2" name="TextBox 1">
            <a:extLst>
              <a:ext uri="{FF2B5EF4-FFF2-40B4-BE49-F238E27FC236}">
                <a16:creationId xmlns:a16="http://schemas.microsoft.com/office/drawing/2014/main" id="{4AD176B5-DB31-4060-BB06-64BCA9C9FFE3}"/>
              </a:ext>
            </a:extLst>
          </p:cNvPr>
          <p:cNvSpPr txBox="1"/>
          <p:nvPr/>
        </p:nvSpPr>
        <p:spPr>
          <a:xfrm>
            <a:off x="2658794" y="4712677"/>
            <a:ext cx="787791" cy="276999"/>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200" b="1" i="0" u="none" strike="noStrike" kern="1200" cap="none" spc="0" normalizeH="0" baseline="0" noProof="0" dirty="0">
                <a:ln>
                  <a:noFill/>
                </a:ln>
                <a:solidFill>
                  <a:srgbClr val="FF0000"/>
                </a:solidFill>
                <a:effectLst/>
                <a:uLnTx/>
                <a:uFillTx/>
                <a:ea typeface="+mn-ea"/>
                <a:cs typeface="+mn-cs"/>
              </a:rPr>
              <a:t>$80,000</a:t>
            </a:r>
          </a:p>
        </p:txBody>
      </p:sp>
      <p:sp>
        <p:nvSpPr>
          <p:cNvPr id="6" name="TextBox 5">
            <a:extLst>
              <a:ext uri="{FF2B5EF4-FFF2-40B4-BE49-F238E27FC236}">
                <a16:creationId xmlns:a16="http://schemas.microsoft.com/office/drawing/2014/main" id="{C8D6F863-5030-43DA-92CB-20DE41C6F2A2}"/>
              </a:ext>
            </a:extLst>
          </p:cNvPr>
          <p:cNvSpPr txBox="1"/>
          <p:nvPr/>
        </p:nvSpPr>
        <p:spPr>
          <a:xfrm>
            <a:off x="4217962" y="4703298"/>
            <a:ext cx="930813" cy="276999"/>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200" b="1" i="0" u="none" strike="noStrike" kern="1200" cap="none" spc="0" normalizeH="0" baseline="0" noProof="0" dirty="0">
                <a:ln>
                  <a:noFill/>
                </a:ln>
                <a:solidFill>
                  <a:srgbClr val="FF0000"/>
                </a:solidFill>
                <a:effectLst/>
                <a:uLnTx/>
                <a:uFillTx/>
                <a:ea typeface="+mn-ea"/>
                <a:cs typeface="+mn-cs"/>
              </a:rPr>
              <a:t>$200,000</a:t>
            </a:r>
          </a:p>
        </p:txBody>
      </p:sp>
      <p:sp>
        <p:nvSpPr>
          <p:cNvPr id="7" name="TextBox 6">
            <a:extLst>
              <a:ext uri="{FF2B5EF4-FFF2-40B4-BE49-F238E27FC236}">
                <a16:creationId xmlns:a16="http://schemas.microsoft.com/office/drawing/2014/main" id="{8A3E17B6-FF1A-47F4-A9D0-9394C3E4C837}"/>
              </a:ext>
            </a:extLst>
          </p:cNvPr>
          <p:cNvSpPr txBox="1"/>
          <p:nvPr/>
        </p:nvSpPr>
        <p:spPr>
          <a:xfrm>
            <a:off x="6410179" y="4703299"/>
            <a:ext cx="930813" cy="276999"/>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200" b="1" i="0" u="none" strike="noStrike" kern="1200" cap="none" spc="0" normalizeH="0" baseline="0" noProof="0" dirty="0">
                <a:ln>
                  <a:noFill/>
                </a:ln>
                <a:solidFill>
                  <a:srgbClr val="FF0000"/>
                </a:solidFill>
                <a:effectLst/>
                <a:uLnTx/>
                <a:uFillTx/>
                <a:ea typeface="+mn-ea"/>
                <a:cs typeface="+mn-cs"/>
              </a:rPr>
              <a:t>$230,000</a:t>
            </a:r>
          </a:p>
        </p:txBody>
      </p:sp>
      <p:pic>
        <p:nvPicPr>
          <p:cNvPr id="9" name="Picture 8">
            <a:extLst>
              <a:ext uri="{FF2B5EF4-FFF2-40B4-BE49-F238E27FC236}">
                <a16:creationId xmlns:a16="http://schemas.microsoft.com/office/drawing/2014/main" id="{A8D886E9-A0C5-3357-3BE2-3CE09A5CB7E9}"/>
              </a:ext>
            </a:extLst>
          </p:cNvPr>
          <p:cNvPicPr>
            <a:picLocks noChangeAspect="1"/>
          </p:cNvPicPr>
          <p:nvPr/>
        </p:nvPicPr>
        <p:blipFill>
          <a:blip r:embed="rId4"/>
          <a:stretch>
            <a:fillRect/>
          </a:stretch>
        </p:blipFill>
        <p:spPr>
          <a:xfrm>
            <a:off x="0" y="855407"/>
            <a:ext cx="12192000" cy="5205560"/>
          </a:xfrm>
          <a:prstGeom prst="rect">
            <a:avLst/>
          </a:prstGeom>
        </p:spPr>
      </p:pic>
    </p:spTree>
    <p:custDataLst>
      <p:tags r:id="rId1"/>
    </p:custDataLst>
    <p:extLst>
      <p:ext uri="{BB962C8B-B14F-4D97-AF65-F5344CB8AC3E}">
        <p14:creationId xmlns:p14="http://schemas.microsoft.com/office/powerpoint/2010/main" val="78174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2B7D37-9C71-8800-15E4-271ABE51F33D}"/>
              </a:ext>
            </a:extLst>
          </p:cNvPr>
          <p:cNvPicPr>
            <a:picLocks noChangeAspect="1"/>
          </p:cNvPicPr>
          <p:nvPr/>
        </p:nvPicPr>
        <p:blipFill>
          <a:blip r:embed="rId4"/>
          <a:stretch>
            <a:fillRect/>
          </a:stretch>
        </p:blipFill>
        <p:spPr>
          <a:xfrm>
            <a:off x="0" y="811160"/>
            <a:ext cx="12192000" cy="5014453"/>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7’s EV Analysis without Compensation from UNSW</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8" name="Oval 17">
            <a:extLst>
              <a:ext uri="{FF2B5EF4-FFF2-40B4-BE49-F238E27FC236}">
                <a16:creationId xmlns:a16="http://schemas.microsoft.com/office/drawing/2014/main" id="{4A673CF1-3642-4B67-B6E4-69BBF9DC876A}"/>
              </a:ext>
            </a:extLst>
          </p:cNvPr>
          <p:cNvSpPr/>
          <p:nvPr/>
        </p:nvSpPr>
        <p:spPr>
          <a:xfrm rot="20201868">
            <a:off x="2705545" y="4282198"/>
            <a:ext cx="1842867" cy="41396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3151162" y="5711483"/>
            <a:ext cx="7723163" cy="574480"/>
          </a:xfrm>
          <a:prstGeom prst="wedgeRectCallout">
            <a:avLst>
              <a:gd name="adj1" fmla="val -38094"/>
              <a:gd name="adj2" fmla="val -196405"/>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EV (</a:t>
            </a:r>
            <a:r>
              <a:rPr lang="en-AU" sz="2400" b="1" dirty="0" err="1">
                <a:solidFill>
                  <a:schemeClr val="tx1"/>
                </a:solidFill>
              </a:rPr>
              <a:t>Cumm</a:t>
            </a:r>
            <a:r>
              <a:rPr lang="en-AU" sz="2400" b="1" dirty="0">
                <a:solidFill>
                  <a:schemeClr val="tx1"/>
                </a:solidFill>
              </a:rPr>
              <a:t>)  = $1,920,000 + $80,000 = $2,000,000</a:t>
            </a:r>
          </a:p>
        </p:txBody>
      </p:sp>
    </p:spTree>
    <p:custDataLst>
      <p:tags r:id="rId1"/>
    </p:custDataLst>
    <p:extLst>
      <p:ext uri="{BB962C8B-B14F-4D97-AF65-F5344CB8AC3E}">
        <p14:creationId xmlns:p14="http://schemas.microsoft.com/office/powerpoint/2010/main" val="3051620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16EB3F-3E41-BD71-B88D-C71AA8B3C698}"/>
              </a:ext>
            </a:extLst>
          </p:cNvPr>
          <p:cNvPicPr>
            <a:picLocks noChangeAspect="1"/>
          </p:cNvPicPr>
          <p:nvPr/>
        </p:nvPicPr>
        <p:blipFill>
          <a:blip r:embed="rId4"/>
          <a:stretch>
            <a:fillRect/>
          </a:stretch>
        </p:blipFill>
        <p:spPr>
          <a:xfrm>
            <a:off x="0" y="943896"/>
            <a:ext cx="12192000" cy="5117070"/>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7’s EV Analysis without Compensation from UNSW</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8" name="Oval 17">
            <a:extLst>
              <a:ext uri="{FF2B5EF4-FFF2-40B4-BE49-F238E27FC236}">
                <a16:creationId xmlns:a16="http://schemas.microsoft.com/office/drawing/2014/main" id="{4A673CF1-3642-4B67-B6E4-69BBF9DC876A}"/>
              </a:ext>
            </a:extLst>
          </p:cNvPr>
          <p:cNvSpPr/>
          <p:nvPr/>
        </p:nvSpPr>
        <p:spPr>
          <a:xfrm rot="20201868">
            <a:off x="4246416" y="4478642"/>
            <a:ext cx="1842867" cy="41396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3151162" y="5711483"/>
            <a:ext cx="7723163" cy="574480"/>
          </a:xfrm>
          <a:prstGeom prst="wedgeRectCallout">
            <a:avLst>
              <a:gd name="adj1" fmla="val -20334"/>
              <a:gd name="adj2" fmla="val -183569"/>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AC (</a:t>
            </a:r>
            <a:r>
              <a:rPr lang="en-AU" sz="2400" b="1" dirty="0" err="1">
                <a:solidFill>
                  <a:schemeClr val="tx1"/>
                </a:solidFill>
              </a:rPr>
              <a:t>Cumm</a:t>
            </a:r>
            <a:r>
              <a:rPr lang="en-AU" sz="2400" b="1" dirty="0">
                <a:solidFill>
                  <a:schemeClr val="tx1"/>
                </a:solidFill>
              </a:rPr>
              <a:t>)  = $1,890,000 + $200,000 = $2,090,000</a:t>
            </a:r>
          </a:p>
        </p:txBody>
      </p:sp>
    </p:spTree>
    <p:custDataLst>
      <p:tags r:id="rId1"/>
    </p:custDataLst>
    <p:extLst>
      <p:ext uri="{BB962C8B-B14F-4D97-AF65-F5344CB8AC3E}">
        <p14:creationId xmlns:p14="http://schemas.microsoft.com/office/powerpoint/2010/main" val="1401341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34FD3B-3D1E-0C04-3D8C-29DCA4A6B203}"/>
              </a:ext>
            </a:extLst>
          </p:cNvPr>
          <p:cNvPicPr>
            <a:picLocks noChangeAspect="1"/>
          </p:cNvPicPr>
          <p:nvPr/>
        </p:nvPicPr>
        <p:blipFill>
          <a:blip r:embed="rId4"/>
          <a:stretch>
            <a:fillRect/>
          </a:stretch>
        </p:blipFill>
        <p:spPr>
          <a:xfrm>
            <a:off x="0" y="811160"/>
            <a:ext cx="12192000" cy="5249806"/>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7’s EV Analysis without Compensation from UNSW</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8" name="Oval 17">
            <a:extLst>
              <a:ext uri="{FF2B5EF4-FFF2-40B4-BE49-F238E27FC236}">
                <a16:creationId xmlns:a16="http://schemas.microsoft.com/office/drawing/2014/main" id="{4A673CF1-3642-4B67-B6E4-69BBF9DC876A}"/>
              </a:ext>
            </a:extLst>
          </p:cNvPr>
          <p:cNvSpPr/>
          <p:nvPr/>
        </p:nvSpPr>
        <p:spPr>
          <a:xfrm rot="20201868">
            <a:off x="5563329" y="4425373"/>
            <a:ext cx="1842867" cy="41396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2767704" y="5853006"/>
            <a:ext cx="7723163" cy="574480"/>
          </a:xfrm>
          <a:prstGeom prst="wedgeRectCallout">
            <a:avLst>
              <a:gd name="adj1" fmla="val -2278"/>
              <a:gd name="adj2" fmla="val -219155"/>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PV (</a:t>
            </a:r>
            <a:r>
              <a:rPr lang="en-AU" sz="2400" b="1" dirty="0" err="1">
                <a:solidFill>
                  <a:schemeClr val="tx1"/>
                </a:solidFill>
              </a:rPr>
              <a:t>Cumm</a:t>
            </a:r>
            <a:r>
              <a:rPr lang="en-AU" sz="2400" b="1" dirty="0">
                <a:solidFill>
                  <a:schemeClr val="tx1"/>
                </a:solidFill>
              </a:rPr>
              <a:t>)  = $1,825,000 + $230,000 = $2,055,000</a:t>
            </a:r>
          </a:p>
        </p:txBody>
      </p:sp>
    </p:spTree>
    <p:custDataLst>
      <p:tags r:id="rId1"/>
    </p:custDataLst>
    <p:extLst>
      <p:ext uri="{BB962C8B-B14F-4D97-AF65-F5344CB8AC3E}">
        <p14:creationId xmlns:p14="http://schemas.microsoft.com/office/powerpoint/2010/main" val="757578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52320D-1CE1-2EC7-689A-55F2E170F002}"/>
              </a:ext>
            </a:extLst>
          </p:cNvPr>
          <p:cNvPicPr>
            <a:picLocks noChangeAspect="1"/>
          </p:cNvPicPr>
          <p:nvPr/>
        </p:nvPicPr>
        <p:blipFill>
          <a:blip r:embed="rId4"/>
          <a:stretch>
            <a:fillRect/>
          </a:stretch>
        </p:blipFill>
        <p:spPr>
          <a:xfrm>
            <a:off x="0" y="781665"/>
            <a:ext cx="12192000" cy="4896333"/>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7’s EV Analysis without Compensation from UNSW</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3151162" y="5677999"/>
            <a:ext cx="7723163" cy="574480"/>
          </a:xfrm>
          <a:prstGeom prst="wedgeRectCallout">
            <a:avLst>
              <a:gd name="adj1" fmla="val 7079"/>
              <a:gd name="adj2" fmla="val -220892"/>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SV = EV – PV = $2,000,000 - $2,055,000 =  </a:t>
            </a:r>
            <a:r>
              <a:rPr lang="en-AU" sz="2400" b="1" dirty="0">
                <a:solidFill>
                  <a:srgbClr val="FF0000"/>
                </a:solidFill>
              </a:rPr>
              <a:t>-$55,000</a:t>
            </a:r>
          </a:p>
        </p:txBody>
      </p:sp>
    </p:spTree>
    <p:custDataLst>
      <p:tags r:id="rId1"/>
    </p:custDataLst>
    <p:extLst>
      <p:ext uri="{BB962C8B-B14F-4D97-AF65-F5344CB8AC3E}">
        <p14:creationId xmlns:p14="http://schemas.microsoft.com/office/powerpoint/2010/main" val="1194512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526AEE-DA14-194B-D730-98B264F1CCCE}"/>
              </a:ext>
            </a:extLst>
          </p:cNvPr>
          <p:cNvPicPr>
            <a:picLocks noChangeAspect="1"/>
          </p:cNvPicPr>
          <p:nvPr/>
        </p:nvPicPr>
        <p:blipFill>
          <a:blip r:embed="rId4"/>
          <a:stretch>
            <a:fillRect/>
          </a:stretch>
        </p:blipFill>
        <p:spPr>
          <a:xfrm>
            <a:off x="0" y="870155"/>
            <a:ext cx="12192000" cy="4675240"/>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7’s EV Analysis without Compensation from UNSW</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3151162" y="5677999"/>
            <a:ext cx="7723163" cy="574480"/>
          </a:xfrm>
          <a:prstGeom prst="wedgeRectCallout">
            <a:avLst>
              <a:gd name="adj1" fmla="val 16733"/>
              <a:gd name="adj2" fmla="val -225790"/>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CV = EV – AC = $2,000,000 - $2,090,000 = </a:t>
            </a:r>
            <a:r>
              <a:rPr lang="en-AU" sz="2400" b="1" dirty="0">
                <a:solidFill>
                  <a:srgbClr val="FF0000"/>
                </a:solidFill>
              </a:rPr>
              <a:t>-$90,000</a:t>
            </a:r>
          </a:p>
        </p:txBody>
      </p:sp>
    </p:spTree>
    <p:custDataLst>
      <p:tags r:id="rId1"/>
    </p:custDataLst>
    <p:extLst>
      <p:ext uri="{BB962C8B-B14F-4D97-AF65-F5344CB8AC3E}">
        <p14:creationId xmlns:p14="http://schemas.microsoft.com/office/powerpoint/2010/main" val="3003490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D0B65F-CEBC-406D-B769-654254EB55F0}"/>
              </a:ext>
            </a:extLst>
          </p:cNvPr>
          <p:cNvPicPr>
            <a:picLocks noChangeAspect="1"/>
          </p:cNvPicPr>
          <p:nvPr/>
        </p:nvPicPr>
        <p:blipFill>
          <a:blip r:embed="rId4"/>
          <a:stretch>
            <a:fillRect/>
          </a:stretch>
        </p:blipFill>
        <p:spPr>
          <a:xfrm>
            <a:off x="0" y="752168"/>
            <a:ext cx="12192000" cy="5043948"/>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7’s EV Analysis without Compensation from UNSW</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3151162" y="5677999"/>
            <a:ext cx="7723163" cy="574480"/>
          </a:xfrm>
          <a:prstGeom prst="wedgeRectCallout">
            <a:avLst>
              <a:gd name="adj1" fmla="val 27480"/>
              <a:gd name="adj2" fmla="val -206200"/>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CPI = EV / AC = $2,000,000 / $2,090,000 = 0.956938</a:t>
            </a:r>
          </a:p>
        </p:txBody>
      </p:sp>
    </p:spTree>
    <p:custDataLst>
      <p:tags r:id="rId1"/>
    </p:custDataLst>
    <p:extLst>
      <p:ext uri="{BB962C8B-B14F-4D97-AF65-F5344CB8AC3E}">
        <p14:creationId xmlns:p14="http://schemas.microsoft.com/office/powerpoint/2010/main" val="44839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79" y="122271"/>
            <a:ext cx="11706553" cy="462673"/>
          </a:xfrm>
        </p:spPr>
        <p:txBody>
          <a:bodyPr/>
          <a:lstStyle/>
          <a:p>
            <a:r>
              <a:rPr lang="en-US" dirty="0"/>
              <a:t>CASE STUDY:  UNSW Lecture Theatre Refurbishment / Upgrade</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2" name="TextBox 1">
            <a:extLst>
              <a:ext uri="{FF2B5EF4-FFF2-40B4-BE49-F238E27FC236}">
                <a16:creationId xmlns:a16="http://schemas.microsoft.com/office/drawing/2014/main" id="{C8A9B73D-046D-4DE9-AF13-A1F22A2BA629}"/>
              </a:ext>
            </a:extLst>
          </p:cNvPr>
          <p:cNvSpPr txBox="1"/>
          <p:nvPr/>
        </p:nvSpPr>
        <p:spPr>
          <a:xfrm>
            <a:off x="624418" y="4403421"/>
            <a:ext cx="11375324" cy="1384995"/>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UNSW has taken the opportunity during the COVID crisis to refurbish and update some of its lecture theatres with the latest audio-visual equipment. </a:t>
            </a:r>
            <a:endParaRPr kumimoji="0" lang="en-AU" sz="2800" b="1" i="0" u="none" strike="noStrike" kern="1200" cap="none" spc="0" normalizeH="0" baseline="0" noProof="0" dirty="0">
              <a:ln>
                <a:noFill/>
              </a:ln>
              <a:solidFill>
                <a:schemeClr val="tx1"/>
              </a:solidFill>
              <a:effectLst/>
              <a:uLnTx/>
              <a:uFillTx/>
              <a:latin typeface="+mj-lt"/>
              <a:ea typeface="+mn-ea"/>
              <a:cs typeface="+mn-cs"/>
            </a:endParaRPr>
          </a:p>
        </p:txBody>
      </p:sp>
      <p:pic>
        <p:nvPicPr>
          <p:cNvPr id="2050" name="Picture 2" descr="K-D23-201 - Mathews Theatre A | Learning Environments - UNSW Sydney">
            <a:extLst>
              <a:ext uri="{FF2B5EF4-FFF2-40B4-BE49-F238E27FC236}">
                <a16:creationId xmlns:a16="http://schemas.microsoft.com/office/drawing/2014/main" id="{8B1DA981-2273-4048-A70C-8CBEADE35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6342" y="727888"/>
            <a:ext cx="8633453" cy="345338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70299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3ECD-C9B9-BE4F-3D6E-DEE5054E2936}"/>
              </a:ext>
            </a:extLst>
          </p:cNvPr>
          <p:cNvPicPr>
            <a:picLocks noChangeAspect="1"/>
          </p:cNvPicPr>
          <p:nvPr/>
        </p:nvPicPr>
        <p:blipFill>
          <a:blip r:embed="rId4"/>
          <a:stretch>
            <a:fillRect/>
          </a:stretch>
        </p:blipFill>
        <p:spPr>
          <a:xfrm>
            <a:off x="0" y="825910"/>
            <a:ext cx="12192000" cy="4852089"/>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7’s EV Analysis without Compensation from UNSW</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3151162" y="5677999"/>
            <a:ext cx="7723163" cy="574480"/>
          </a:xfrm>
          <a:prstGeom prst="wedgeRectCallout">
            <a:avLst>
              <a:gd name="adj1" fmla="val 36041"/>
              <a:gd name="adj2" fmla="val -206200"/>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SPI = EV / PV = $2,000,000 / $2,055,000 = 0.973236</a:t>
            </a:r>
          </a:p>
        </p:txBody>
      </p:sp>
    </p:spTree>
    <p:custDataLst>
      <p:tags r:id="rId1"/>
    </p:custDataLst>
    <p:extLst>
      <p:ext uri="{BB962C8B-B14F-4D97-AF65-F5344CB8AC3E}">
        <p14:creationId xmlns:p14="http://schemas.microsoft.com/office/powerpoint/2010/main" val="2386004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092B40-0BE4-73DF-8D79-758A51AD4361}"/>
              </a:ext>
            </a:extLst>
          </p:cNvPr>
          <p:cNvPicPr>
            <a:picLocks noChangeAspect="1"/>
          </p:cNvPicPr>
          <p:nvPr/>
        </p:nvPicPr>
        <p:blipFill>
          <a:blip r:embed="rId4"/>
          <a:stretch>
            <a:fillRect/>
          </a:stretch>
        </p:blipFill>
        <p:spPr>
          <a:xfrm>
            <a:off x="0" y="855406"/>
            <a:ext cx="12192000" cy="4856077"/>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7’s EV Analysis without Compensation from UNSW</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1336432" y="5711483"/>
            <a:ext cx="10553001" cy="574480"/>
          </a:xfrm>
          <a:prstGeom prst="wedgeRectCallout">
            <a:avLst>
              <a:gd name="adj1" fmla="val 36225"/>
              <a:gd name="adj2" fmla="val -21354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ETC  = (BAC – EV) / CPI = ($4,500,000 - $2,000,000) / 0.96 = $2,612,500</a:t>
            </a:r>
          </a:p>
        </p:txBody>
      </p:sp>
    </p:spTree>
    <p:custDataLst>
      <p:tags r:id="rId1"/>
    </p:custDataLst>
    <p:extLst>
      <p:ext uri="{BB962C8B-B14F-4D97-AF65-F5344CB8AC3E}">
        <p14:creationId xmlns:p14="http://schemas.microsoft.com/office/powerpoint/2010/main" val="2820863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E5CFF-B8B4-B65A-843C-438CDB37BF1C}"/>
              </a:ext>
            </a:extLst>
          </p:cNvPr>
          <p:cNvPicPr>
            <a:picLocks noChangeAspect="1"/>
          </p:cNvPicPr>
          <p:nvPr/>
        </p:nvPicPr>
        <p:blipFill>
          <a:blip r:embed="rId4"/>
          <a:stretch>
            <a:fillRect/>
          </a:stretch>
        </p:blipFill>
        <p:spPr>
          <a:xfrm>
            <a:off x="0" y="825910"/>
            <a:ext cx="12192000" cy="4885573"/>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7’s EV Analysis without Compensation from UNSW</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1336432" y="5711483"/>
            <a:ext cx="10553001" cy="574480"/>
          </a:xfrm>
          <a:prstGeom prst="wedgeRectCallout">
            <a:avLst>
              <a:gd name="adj1" fmla="val 42224"/>
              <a:gd name="adj2" fmla="val -215995"/>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EAC  = AC + ETC = $2,090,000 + $2,612,500 = $4,702,500</a:t>
            </a:r>
          </a:p>
        </p:txBody>
      </p:sp>
    </p:spTree>
    <p:custDataLst>
      <p:tags r:id="rId1"/>
    </p:custDataLst>
    <p:extLst>
      <p:ext uri="{BB962C8B-B14F-4D97-AF65-F5344CB8AC3E}">
        <p14:creationId xmlns:p14="http://schemas.microsoft.com/office/powerpoint/2010/main" val="3694929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34A2AC-97DE-AAA1-DC7E-C164BE2E019F}"/>
              </a:ext>
            </a:extLst>
          </p:cNvPr>
          <p:cNvPicPr>
            <a:picLocks noChangeAspect="1"/>
          </p:cNvPicPr>
          <p:nvPr/>
        </p:nvPicPr>
        <p:blipFill>
          <a:blip r:embed="rId4"/>
          <a:stretch>
            <a:fillRect/>
          </a:stretch>
        </p:blipFill>
        <p:spPr>
          <a:xfrm>
            <a:off x="0" y="766917"/>
            <a:ext cx="12192000" cy="4944566"/>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7’s EV Analysis without Compensation from UNSW</a:t>
            </a:r>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1336432" y="5711483"/>
            <a:ext cx="10553001" cy="574480"/>
          </a:xfrm>
          <a:prstGeom prst="wedgeRectCallout">
            <a:avLst>
              <a:gd name="adj1" fmla="val 50222"/>
              <a:gd name="adj2" fmla="val -215995"/>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 FCVAC = BAC – EAC = $4,500,000 - $4,702,500 = </a:t>
            </a:r>
            <a:r>
              <a:rPr lang="en-AU" sz="2400" b="1" dirty="0">
                <a:solidFill>
                  <a:srgbClr val="FF0000"/>
                </a:solidFill>
              </a:rPr>
              <a:t>-$202,500</a:t>
            </a:r>
          </a:p>
        </p:txBody>
      </p:sp>
    </p:spTree>
    <p:custDataLst>
      <p:tags r:id="rId1"/>
    </p:custDataLst>
    <p:extLst>
      <p:ext uri="{BB962C8B-B14F-4D97-AF65-F5344CB8AC3E}">
        <p14:creationId xmlns:p14="http://schemas.microsoft.com/office/powerpoint/2010/main" val="4186780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9" name="Title 8">
            <a:extLst>
              <a:ext uri="{FF2B5EF4-FFF2-40B4-BE49-F238E27FC236}">
                <a16:creationId xmlns:a16="http://schemas.microsoft.com/office/drawing/2014/main" id="{8621573D-619B-49C5-9CA4-BD396C9E0AAA}"/>
              </a:ext>
            </a:extLst>
          </p:cNvPr>
          <p:cNvSpPr>
            <a:spLocks noGrp="1"/>
          </p:cNvSpPr>
          <p:nvPr>
            <p:ph type="title"/>
          </p:nvPr>
        </p:nvSpPr>
        <p:spPr>
          <a:xfrm>
            <a:off x="372635" y="258661"/>
            <a:ext cx="11446729" cy="1384995"/>
          </a:xfrm>
        </p:spPr>
        <p:txBody>
          <a:bodyPr/>
          <a:lstStyle/>
          <a:p>
            <a:r>
              <a:rPr lang="en-US" dirty="0"/>
              <a:t>Summary of EV Analysis at End Month 7</a:t>
            </a:r>
            <a:br>
              <a:rPr lang="en-US" dirty="0"/>
            </a:br>
            <a:r>
              <a:rPr lang="en-US" dirty="0"/>
              <a:t>What does it tell us about status of project at end Month 7?</a:t>
            </a:r>
            <a:br>
              <a:rPr lang="en-US" dirty="0"/>
            </a:br>
            <a:endParaRPr lang="en-AU" dirty="0"/>
          </a:p>
        </p:txBody>
      </p:sp>
      <p:graphicFrame>
        <p:nvGraphicFramePr>
          <p:cNvPr id="11" name="Table 12">
            <a:extLst>
              <a:ext uri="{FF2B5EF4-FFF2-40B4-BE49-F238E27FC236}">
                <a16:creationId xmlns:a16="http://schemas.microsoft.com/office/drawing/2014/main" id="{AD6C17BD-E9D9-4ABC-9035-80D081D18951}"/>
              </a:ext>
            </a:extLst>
          </p:cNvPr>
          <p:cNvGraphicFramePr>
            <a:graphicFrameLocks noGrp="1"/>
          </p:cNvGraphicFramePr>
          <p:nvPr>
            <p:extLst>
              <p:ext uri="{D42A27DB-BD31-4B8C-83A1-F6EECF244321}">
                <p14:modId xmlns:p14="http://schemas.microsoft.com/office/powerpoint/2010/main" val="2112910309"/>
              </p:ext>
            </p:extLst>
          </p:nvPr>
        </p:nvGraphicFramePr>
        <p:xfrm>
          <a:off x="535664" y="2415540"/>
          <a:ext cx="11120670" cy="2026920"/>
        </p:xfrm>
        <a:graphic>
          <a:graphicData uri="http://schemas.openxmlformats.org/drawingml/2006/table">
            <a:tbl>
              <a:tblPr firstRow="1" bandRow="1">
                <a:tableStyleId>{5C22544A-7EE6-4342-B048-85BDC9FD1C3A}</a:tableStyleId>
              </a:tblPr>
              <a:tblGrid>
                <a:gridCol w="1853445">
                  <a:extLst>
                    <a:ext uri="{9D8B030D-6E8A-4147-A177-3AD203B41FA5}">
                      <a16:colId xmlns:a16="http://schemas.microsoft.com/office/drawing/2014/main" val="664847731"/>
                    </a:ext>
                  </a:extLst>
                </a:gridCol>
                <a:gridCol w="1853445">
                  <a:extLst>
                    <a:ext uri="{9D8B030D-6E8A-4147-A177-3AD203B41FA5}">
                      <a16:colId xmlns:a16="http://schemas.microsoft.com/office/drawing/2014/main" val="1434009012"/>
                    </a:ext>
                  </a:extLst>
                </a:gridCol>
                <a:gridCol w="1853445">
                  <a:extLst>
                    <a:ext uri="{9D8B030D-6E8A-4147-A177-3AD203B41FA5}">
                      <a16:colId xmlns:a16="http://schemas.microsoft.com/office/drawing/2014/main" val="1599398596"/>
                    </a:ext>
                  </a:extLst>
                </a:gridCol>
                <a:gridCol w="1853445">
                  <a:extLst>
                    <a:ext uri="{9D8B030D-6E8A-4147-A177-3AD203B41FA5}">
                      <a16:colId xmlns:a16="http://schemas.microsoft.com/office/drawing/2014/main" val="3217897036"/>
                    </a:ext>
                  </a:extLst>
                </a:gridCol>
                <a:gridCol w="1853445">
                  <a:extLst>
                    <a:ext uri="{9D8B030D-6E8A-4147-A177-3AD203B41FA5}">
                      <a16:colId xmlns:a16="http://schemas.microsoft.com/office/drawing/2014/main" val="754404223"/>
                    </a:ext>
                  </a:extLst>
                </a:gridCol>
                <a:gridCol w="1853445">
                  <a:extLst>
                    <a:ext uri="{9D8B030D-6E8A-4147-A177-3AD203B41FA5}">
                      <a16:colId xmlns:a16="http://schemas.microsoft.com/office/drawing/2014/main" val="1266865216"/>
                    </a:ext>
                  </a:extLst>
                </a:gridCol>
              </a:tblGrid>
              <a:tr h="370840">
                <a:tc>
                  <a:txBody>
                    <a:bodyPr/>
                    <a:lstStyle/>
                    <a:p>
                      <a:endParaRPr lang="en-AU" dirty="0"/>
                    </a:p>
                  </a:txBody>
                  <a:tcPr/>
                </a:tc>
                <a:tc>
                  <a:txBody>
                    <a:bodyPr/>
                    <a:lstStyle/>
                    <a:p>
                      <a:r>
                        <a:rPr lang="en-AU" dirty="0"/>
                        <a:t>Cost Variance</a:t>
                      </a:r>
                    </a:p>
                  </a:txBody>
                  <a:tcPr/>
                </a:tc>
                <a:tc>
                  <a:txBody>
                    <a:bodyPr/>
                    <a:lstStyle/>
                    <a:p>
                      <a:r>
                        <a:rPr lang="en-AU" dirty="0"/>
                        <a:t>Schedule Variance</a:t>
                      </a:r>
                    </a:p>
                  </a:txBody>
                  <a:tcPr/>
                </a:tc>
                <a:tc>
                  <a:txBody>
                    <a:bodyPr/>
                    <a:lstStyle/>
                    <a:p>
                      <a:r>
                        <a:rPr lang="en-AU" dirty="0"/>
                        <a:t>CPI</a:t>
                      </a:r>
                    </a:p>
                  </a:txBody>
                  <a:tcPr/>
                </a:tc>
                <a:tc>
                  <a:txBody>
                    <a:bodyPr/>
                    <a:lstStyle/>
                    <a:p>
                      <a:r>
                        <a:rPr lang="en-AU" dirty="0"/>
                        <a:t>SPI</a:t>
                      </a:r>
                    </a:p>
                  </a:txBody>
                  <a:tcPr/>
                </a:tc>
                <a:tc>
                  <a:txBody>
                    <a:bodyPr/>
                    <a:lstStyle/>
                    <a:p>
                      <a:r>
                        <a:rPr lang="en-AU" dirty="0"/>
                        <a:t>Forecast Variance at Completion</a:t>
                      </a:r>
                    </a:p>
                  </a:txBody>
                  <a:tcPr/>
                </a:tc>
                <a:extLst>
                  <a:ext uri="{0D108BD9-81ED-4DB2-BD59-A6C34878D82A}">
                    <a16:rowId xmlns:a16="http://schemas.microsoft.com/office/drawing/2014/main" val="3500307407"/>
                  </a:ext>
                </a:extLst>
              </a:tr>
              <a:tr h="370840">
                <a:tc>
                  <a:txBody>
                    <a:bodyPr/>
                    <a:lstStyle/>
                    <a:p>
                      <a:endParaRPr lang="en-AU" dirty="0"/>
                    </a:p>
                  </a:txBody>
                  <a:tcPr/>
                </a:tc>
                <a:tc>
                  <a:txBody>
                    <a:bodyPr/>
                    <a:lstStyle/>
                    <a:p>
                      <a:endParaRPr lang="en-AU" dirty="0"/>
                    </a:p>
                  </a:txBody>
                  <a:tcPr/>
                </a:tc>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dirty="0"/>
                    </a:p>
                  </a:txBody>
                  <a:tcPr/>
                </a:tc>
                <a:extLst>
                  <a:ext uri="{0D108BD9-81ED-4DB2-BD59-A6C34878D82A}">
                    <a16:rowId xmlns:a16="http://schemas.microsoft.com/office/drawing/2014/main" val="1317080044"/>
                  </a:ext>
                </a:extLst>
              </a:tr>
              <a:tr h="370840">
                <a:tc>
                  <a:txBody>
                    <a:bodyPr/>
                    <a:lstStyle/>
                    <a:p>
                      <a:r>
                        <a:rPr lang="en-AU" b="1" dirty="0"/>
                        <a:t>End Month 7</a:t>
                      </a:r>
                    </a:p>
                  </a:txBody>
                  <a:tcPr/>
                </a:tc>
                <a:tc>
                  <a:txBody>
                    <a:bodyPr/>
                    <a:lstStyle/>
                    <a:p>
                      <a:pPr algn="r"/>
                      <a:r>
                        <a:rPr lang="en-AU" b="1" dirty="0"/>
                        <a:t>-$90,000</a:t>
                      </a:r>
                    </a:p>
                  </a:txBody>
                  <a:tcPr/>
                </a:tc>
                <a:tc>
                  <a:txBody>
                    <a:bodyPr/>
                    <a:lstStyle/>
                    <a:p>
                      <a:pPr algn="r"/>
                      <a:r>
                        <a:rPr lang="en-AU" b="1" dirty="0"/>
                        <a:t>-$55,000</a:t>
                      </a:r>
                    </a:p>
                  </a:txBody>
                  <a:tcPr/>
                </a:tc>
                <a:tc>
                  <a:txBody>
                    <a:bodyPr/>
                    <a:lstStyle/>
                    <a:p>
                      <a:pPr algn="ctr"/>
                      <a:r>
                        <a:rPr lang="en-AU" b="1" dirty="0"/>
                        <a:t>0.96</a:t>
                      </a:r>
                    </a:p>
                  </a:txBody>
                  <a:tcPr/>
                </a:tc>
                <a:tc>
                  <a:txBody>
                    <a:bodyPr/>
                    <a:lstStyle/>
                    <a:p>
                      <a:pPr algn="ctr"/>
                      <a:r>
                        <a:rPr lang="en-AU" b="1" dirty="0"/>
                        <a:t>0.97</a:t>
                      </a:r>
                    </a:p>
                  </a:txBody>
                  <a:tcPr/>
                </a:tc>
                <a:tc>
                  <a:txBody>
                    <a:bodyPr/>
                    <a:lstStyle/>
                    <a:p>
                      <a:pPr algn="r"/>
                      <a:r>
                        <a:rPr lang="en-AU" b="1" dirty="0"/>
                        <a:t>-$202,500</a:t>
                      </a:r>
                    </a:p>
                  </a:txBody>
                  <a:tcPr/>
                </a:tc>
                <a:extLst>
                  <a:ext uri="{0D108BD9-81ED-4DB2-BD59-A6C34878D82A}">
                    <a16:rowId xmlns:a16="http://schemas.microsoft.com/office/drawing/2014/main" val="409390985"/>
                  </a:ext>
                </a:extLst>
              </a:tr>
              <a:tr h="370840">
                <a:tc>
                  <a:txBody>
                    <a:bodyPr/>
                    <a:lstStyle/>
                    <a:p>
                      <a:endParaRPr lang="en-AU" dirty="0"/>
                    </a:p>
                  </a:txBody>
                  <a:tcPr/>
                </a:tc>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dirty="0"/>
                    </a:p>
                  </a:txBody>
                  <a:tcPr/>
                </a:tc>
                <a:extLst>
                  <a:ext uri="{0D108BD9-81ED-4DB2-BD59-A6C34878D82A}">
                    <a16:rowId xmlns:a16="http://schemas.microsoft.com/office/drawing/2014/main" val="363252752"/>
                  </a:ext>
                </a:extLst>
              </a:tr>
            </a:tbl>
          </a:graphicData>
        </a:graphic>
      </p:graphicFrame>
      <p:sp>
        <p:nvSpPr>
          <p:cNvPr id="13" name="Speech Bubble: Rectangle with Corners Rounded 12">
            <a:extLst>
              <a:ext uri="{FF2B5EF4-FFF2-40B4-BE49-F238E27FC236}">
                <a16:creationId xmlns:a16="http://schemas.microsoft.com/office/drawing/2014/main" id="{FF8756A6-827C-4D9E-90D2-7C85CBB4010A}"/>
              </a:ext>
            </a:extLst>
          </p:cNvPr>
          <p:cNvSpPr/>
          <p:nvPr/>
        </p:nvSpPr>
        <p:spPr>
          <a:xfrm>
            <a:off x="2698723" y="5132414"/>
            <a:ext cx="1237956" cy="525866"/>
          </a:xfrm>
          <a:prstGeom prst="wedgeRoundRectCallout">
            <a:avLst>
              <a:gd name="adj1" fmla="val -2788"/>
              <a:gd name="adj2" fmla="val -159537"/>
              <a:gd name="adj3" fmla="val 16667"/>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Over Budget</a:t>
            </a:r>
          </a:p>
        </p:txBody>
      </p:sp>
      <p:sp>
        <p:nvSpPr>
          <p:cNvPr id="15" name="Speech Bubble: Rectangle with Corners Rounded 14">
            <a:extLst>
              <a:ext uri="{FF2B5EF4-FFF2-40B4-BE49-F238E27FC236}">
                <a16:creationId xmlns:a16="http://schemas.microsoft.com/office/drawing/2014/main" id="{2F0C83B9-9719-46E3-9282-2852BA46573F}"/>
              </a:ext>
            </a:extLst>
          </p:cNvPr>
          <p:cNvSpPr/>
          <p:nvPr/>
        </p:nvSpPr>
        <p:spPr>
          <a:xfrm>
            <a:off x="4541523" y="5167970"/>
            <a:ext cx="1298912" cy="525866"/>
          </a:xfrm>
          <a:prstGeom prst="wedgeRoundRectCallout">
            <a:avLst>
              <a:gd name="adj1" fmla="val -2788"/>
              <a:gd name="adj2" fmla="val -159537"/>
              <a:gd name="adj3" fmla="val 16667"/>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Behind Schedule</a:t>
            </a:r>
          </a:p>
        </p:txBody>
      </p:sp>
      <p:sp>
        <p:nvSpPr>
          <p:cNvPr id="16" name="Speech Bubble: Rectangle with Corners Rounded 15">
            <a:extLst>
              <a:ext uri="{FF2B5EF4-FFF2-40B4-BE49-F238E27FC236}">
                <a16:creationId xmlns:a16="http://schemas.microsoft.com/office/drawing/2014/main" id="{432A5EFC-7840-471B-8024-098BDF82C72A}"/>
              </a:ext>
            </a:extLst>
          </p:cNvPr>
          <p:cNvSpPr/>
          <p:nvPr/>
        </p:nvSpPr>
        <p:spPr>
          <a:xfrm>
            <a:off x="8231880" y="5203526"/>
            <a:ext cx="1418492" cy="525866"/>
          </a:xfrm>
          <a:prstGeom prst="wedgeRoundRectCallout">
            <a:avLst>
              <a:gd name="adj1" fmla="val -2788"/>
              <a:gd name="adj2" fmla="val -159537"/>
              <a:gd name="adj3" fmla="val 16667"/>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Behind Schedule</a:t>
            </a:r>
          </a:p>
        </p:txBody>
      </p:sp>
      <p:sp>
        <p:nvSpPr>
          <p:cNvPr id="17" name="Speech Bubble: Rectangle with Corners Rounded 16">
            <a:extLst>
              <a:ext uri="{FF2B5EF4-FFF2-40B4-BE49-F238E27FC236}">
                <a16:creationId xmlns:a16="http://schemas.microsoft.com/office/drawing/2014/main" id="{E2253EF9-64B6-4274-B2D2-B071AB34FD74}"/>
              </a:ext>
            </a:extLst>
          </p:cNvPr>
          <p:cNvSpPr/>
          <p:nvPr/>
        </p:nvSpPr>
        <p:spPr>
          <a:xfrm>
            <a:off x="6374944" y="5167970"/>
            <a:ext cx="1237956" cy="525866"/>
          </a:xfrm>
          <a:prstGeom prst="wedgeRoundRectCallout">
            <a:avLst>
              <a:gd name="adj1" fmla="val -2788"/>
              <a:gd name="adj2" fmla="val -159537"/>
              <a:gd name="adj3" fmla="val 16667"/>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Over Budget</a:t>
            </a:r>
          </a:p>
        </p:txBody>
      </p:sp>
      <p:sp>
        <p:nvSpPr>
          <p:cNvPr id="18" name="Speech Bubble: Rectangle with Corners Rounded 17">
            <a:extLst>
              <a:ext uri="{FF2B5EF4-FFF2-40B4-BE49-F238E27FC236}">
                <a16:creationId xmlns:a16="http://schemas.microsoft.com/office/drawing/2014/main" id="{A22D58B4-E8C5-4577-B9A7-B06CE1648963}"/>
              </a:ext>
            </a:extLst>
          </p:cNvPr>
          <p:cNvSpPr/>
          <p:nvPr/>
        </p:nvSpPr>
        <p:spPr>
          <a:xfrm>
            <a:off x="10170878" y="5028874"/>
            <a:ext cx="1550012" cy="1176554"/>
          </a:xfrm>
          <a:prstGeom prst="wedgeRoundRectCallout">
            <a:avLst>
              <a:gd name="adj1" fmla="val -6197"/>
              <a:gd name="adj2" fmla="val -79427"/>
              <a:gd name="adj3" fmla="val 16667"/>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Forecast remain  Over Budget</a:t>
            </a:r>
          </a:p>
        </p:txBody>
      </p:sp>
    </p:spTree>
    <p:custDataLst>
      <p:tags r:id="rId1"/>
    </p:custDataLst>
    <p:extLst>
      <p:ext uri="{BB962C8B-B14F-4D97-AF65-F5344CB8AC3E}">
        <p14:creationId xmlns:p14="http://schemas.microsoft.com/office/powerpoint/2010/main" val="165319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2723" y="45436"/>
            <a:ext cx="11706553" cy="430887"/>
          </a:xfrm>
        </p:spPr>
        <p:txBody>
          <a:bodyPr/>
          <a:lstStyle/>
          <a:p>
            <a:r>
              <a:rPr lang="en-US" sz="2800" dirty="0"/>
              <a:t>CASE STUDY:  Question 2 - </a:t>
            </a:r>
            <a:r>
              <a:rPr lang="en-US" sz="2800" dirty="0">
                <a:solidFill>
                  <a:srgbClr val="FF0000"/>
                </a:solidFill>
              </a:rPr>
              <a:t>ANSWER</a:t>
            </a:r>
            <a:endParaRPr lang="en-US" sz="2800" dirty="0"/>
          </a:p>
        </p:txBody>
      </p:sp>
      <p:sp>
        <p:nvSpPr>
          <p:cNvPr id="2" name="TextBox 1">
            <a:extLst>
              <a:ext uri="{FF2B5EF4-FFF2-40B4-BE49-F238E27FC236}">
                <a16:creationId xmlns:a16="http://schemas.microsoft.com/office/drawing/2014/main" id="{C8A9B73D-046D-4DE9-AF13-A1F22A2BA629}"/>
              </a:ext>
            </a:extLst>
          </p:cNvPr>
          <p:cNvSpPr txBox="1"/>
          <p:nvPr/>
        </p:nvSpPr>
        <p:spPr>
          <a:xfrm>
            <a:off x="372906" y="509781"/>
            <a:ext cx="11706553" cy="6210931"/>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Remembering , the minimum compensation would bring CV = 0</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So, </a:t>
            </a: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	CV =  EV – AC</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	$0=  ($2,000,000 + X) - $2,090,000</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	X    = Min Compensation Payment = $90,000</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solidFill>
                  <a:srgbClr val="FF0000"/>
                </a:solidFill>
                <a:latin typeface="+mj-lt"/>
              </a:rPr>
              <a:t>Thus, (c ) is the correct answer. </a:t>
            </a:r>
          </a:p>
          <a:p>
            <a:pPr marL="514350" marR="0" indent="-514350" algn="l" defTabSz="914400" rtl="0" eaLnBrk="1" fontAlgn="auto" latinLnBrk="0" hangingPunct="1">
              <a:lnSpc>
                <a:spcPct val="100000"/>
              </a:lnSpc>
              <a:spcBef>
                <a:spcPct val="20000"/>
              </a:spcBef>
              <a:spcAft>
                <a:spcPts val="0"/>
              </a:spcAft>
              <a:buClrTx/>
              <a:buSzTx/>
              <a:buFont typeface="Arial" pitchFamily="34" charset="0"/>
              <a:buAutoNum type="alphaLcParenR"/>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4057228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2723" y="45436"/>
            <a:ext cx="11706553" cy="430887"/>
          </a:xfrm>
        </p:spPr>
        <p:txBody>
          <a:bodyPr/>
          <a:lstStyle/>
          <a:p>
            <a:r>
              <a:rPr lang="en-US" sz="2800" dirty="0"/>
              <a:t>CASE STUDY:  Question 2 - </a:t>
            </a:r>
            <a:r>
              <a:rPr lang="en-US" sz="2800" dirty="0">
                <a:solidFill>
                  <a:srgbClr val="FF0000"/>
                </a:solidFill>
              </a:rPr>
              <a:t>ANSWER</a:t>
            </a:r>
            <a:endParaRPr lang="en-US" sz="2800" dirty="0"/>
          </a:p>
        </p:txBody>
      </p:sp>
      <p:sp>
        <p:nvSpPr>
          <p:cNvPr id="2" name="TextBox 1">
            <a:extLst>
              <a:ext uri="{FF2B5EF4-FFF2-40B4-BE49-F238E27FC236}">
                <a16:creationId xmlns:a16="http://schemas.microsoft.com/office/drawing/2014/main" id="{C8A9B73D-046D-4DE9-AF13-A1F22A2BA629}"/>
              </a:ext>
            </a:extLst>
          </p:cNvPr>
          <p:cNvSpPr txBox="1"/>
          <p:nvPr/>
        </p:nvSpPr>
        <p:spPr>
          <a:xfrm>
            <a:off x="358839" y="287036"/>
            <a:ext cx="11706553" cy="6814173"/>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As a check, show how such a $90,000 payment would be incorporated into Month 7 EV Analysis:</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Increase BAC by $90,000 – payment would re-baseline approved budget</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endParaRPr lang="en-AU" sz="2800" b="1" dirty="0">
              <a:latin typeface="+mj-lt"/>
            </a:endParaRP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Increase EV by $90,000 – payment would be for work in revised budget that has already be undertaken use 100% complete</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endParaRPr lang="en-AU" sz="2800" b="1" dirty="0">
              <a:latin typeface="+mj-lt"/>
            </a:endParaRP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Leave AC at $200,000 for month – the expenditure has already taken place and been included in the AC figure provided for month</a:t>
            </a:r>
          </a:p>
          <a:p>
            <a:pPr marL="514350" marR="0" indent="-514350" algn="l" defTabSz="914400" rtl="0" eaLnBrk="1" fontAlgn="auto" latinLnBrk="0" hangingPunct="1">
              <a:lnSpc>
                <a:spcPct val="100000"/>
              </a:lnSpc>
              <a:spcBef>
                <a:spcPct val="20000"/>
              </a:spcBef>
              <a:spcAft>
                <a:spcPts val="0"/>
              </a:spcAft>
              <a:buClrTx/>
              <a:buSzTx/>
              <a:buFont typeface="Arial" pitchFamily="34" charset="0"/>
              <a:buAutoNum type="alphaLcParenR"/>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4230717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ED30EA-75CA-3AAF-1B57-54ED3BD794A7}"/>
              </a:ext>
            </a:extLst>
          </p:cNvPr>
          <p:cNvPicPr>
            <a:picLocks noChangeAspect="1"/>
          </p:cNvPicPr>
          <p:nvPr/>
        </p:nvPicPr>
        <p:blipFill>
          <a:blip r:embed="rId4"/>
          <a:stretch>
            <a:fillRect/>
          </a:stretch>
        </p:blipFill>
        <p:spPr>
          <a:xfrm>
            <a:off x="0" y="817635"/>
            <a:ext cx="12192000" cy="4388546"/>
          </a:xfrm>
          <a:prstGeom prst="rect">
            <a:avLst/>
          </a:prstGeom>
        </p:spPr>
      </p:pic>
      <p:sp>
        <p:nvSpPr>
          <p:cNvPr id="3" name="Title 2"/>
          <p:cNvSpPr>
            <a:spLocks noGrp="1"/>
          </p:cNvSpPr>
          <p:nvPr>
            <p:ph type="title"/>
          </p:nvPr>
        </p:nvSpPr>
        <p:spPr>
          <a:xfrm>
            <a:off x="103077" y="122271"/>
            <a:ext cx="11786356" cy="462673"/>
          </a:xfrm>
        </p:spPr>
        <p:txBody>
          <a:bodyPr/>
          <a:lstStyle/>
          <a:p>
            <a:r>
              <a:rPr lang="en-US" dirty="0"/>
              <a:t>Month 7 - Effects of an Additional $90,000 payment from UNSW</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7" name="Speech Bubble: Rectangle 16">
            <a:extLst>
              <a:ext uri="{FF2B5EF4-FFF2-40B4-BE49-F238E27FC236}">
                <a16:creationId xmlns:a16="http://schemas.microsoft.com/office/drawing/2014/main" id="{E0400D7D-DFA0-49B9-B890-71BF453FE20A}"/>
              </a:ext>
            </a:extLst>
          </p:cNvPr>
          <p:cNvSpPr/>
          <p:nvPr/>
        </p:nvSpPr>
        <p:spPr>
          <a:xfrm>
            <a:off x="9930163" y="5656360"/>
            <a:ext cx="2261837" cy="574480"/>
          </a:xfrm>
          <a:prstGeom prst="wedgeRectCallout">
            <a:avLst>
              <a:gd name="adj1" fmla="val 46241"/>
              <a:gd name="adj2" fmla="val -282111"/>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 FCVAC = $0</a:t>
            </a:r>
            <a:endParaRPr lang="en-AU" sz="2400" b="1" dirty="0">
              <a:solidFill>
                <a:srgbClr val="FF0000"/>
              </a:solidFill>
            </a:endParaRPr>
          </a:p>
        </p:txBody>
      </p:sp>
      <p:sp>
        <p:nvSpPr>
          <p:cNvPr id="10" name="Speech Bubble: Rectangle 9">
            <a:extLst>
              <a:ext uri="{FF2B5EF4-FFF2-40B4-BE49-F238E27FC236}">
                <a16:creationId xmlns:a16="http://schemas.microsoft.com/office/drawing/2014/main" id="{3DECAADC-5F13-46D5-AF9E-9C330C0B0C89}"/>
              </a:ext>
            </a:extLst>
          </p:cNvPr>
          <p:cNvSpPr/>
          <p:nvPr/>
        </p:nvSpPr>
        <p:spPr>
          <a:xfrm>
            <a:off x="403273" y="5656360"/>
            <a:ext cx="7952935" cy="574480"/>
          </a:xfrm>
          <a:prstGeom prst="wedgeRectCallout">
            <a:avLst>
              <a:gd name="adj1" fmla="val -18315"/>
              <a:gd name="adj2" fmla="val -240483"/>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BAC and EV Increase by $90,000</a:t>
            </a:r>
            <a:endParaRPr lang="en-AU" sz="2400" b="1" dirty="0">
              <a:solidFill>
                <a:srgbClr val="FF0000"/>
              </a:solidFill>
            </a:endParaRPr>
          </a:p>
        </p:txBody>
      </p:sp>
      <p:sp>
        <p:nvSpPr>
          <p:cNvPr id="11" name="Speech Bubble: Rectangle 10">
            <a:extLst>
              <a:ext uri="{FF2B5EF4-FFF2-40B4-BE49-F238E27FC236}">
                <a16:creationId xmlns:a16="http://schemas.microsoft.com/office/drawing/2014/main" id="{D8EDF97A-23C0-47CA-BBBE-8620C3112FB5}"/>
              </a:ext>
            </a:extLst>
          </p:cNvPr>
          <p:cNvSpPr/>
          <p:nvPr/>
        </p:nvSpPr>
        <p:spPr>
          <a:xfrm>
            <a:off x="8041216" y="4849189"/>
            <a:ext cx="2261837" cy="574480"/>
          </a:xfrm>
          <a:prstGeom prst="wedgeRectCallout">
            <a:avLst>
              <a:gd name="adj1" fmla="val -3315"/>
              <a:gd name="adj2" fmla="val -143479"/>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 CPI = 1.0</a:t>
            </a:r>
            <a:endParaRPr lang="en-AU" sz="2400" b="1" dirty="0">
              <a:solidFill>
                <a:srgbClr val="FF0000"/>
              </a:solidFill>
            </a:endParaRPr>
          </a:p>
        </p:txBody>
      </p:sp>
      <p:sp>
        <p:nvSpPr>
          <p:cNvPr id="7" name="Oval 6">
            <a:extLst>
              <a:ext uri="{FF2B5EF4-FFF2-40B4-BE49-F238E27FC236}">
                <a16:creationId xmlns:a16="http://schemas.microsoft.com/office/drawing/2014/main" id="{DA49A3E0-C0B9-415E-B7B1-0E8FD5A2A1B6}"/>
              </a:ext>
            </a:extLst>
          </p:cNvPr>
          <p:cNvSpPr/>
          <p:nvPr/>
        </p:nvSpPr>
        <p:spPr>
          <a:xfrm>
            <a:off x="1208836" y="3878827"/>
            <a:ext cx="3170904" cy="58993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D1806FB0-3348-4EC8-B522-C76B92AA74AB}"/>
              </a:ext>
            </a:extLst>
          </p:cNvPr>
          <p:cNvSpPr txBox="1"/>
          <p:nvPr/>
        </p:nvSpPr>
        <p:spPr>
          <a:xfrm>
            <a:off x="863601" y="2181706"/>
            <a:ext cx="10719580" cy="584775"/>
          </a:xfrm>
          <a:prstGeom prst="rect">
            <a:avLst/>
          </a:prstGeom>
          <a:solidFill>
            <a:schemeClr val="bg1"/>
          </a:solidFill>
          <a:ln w="50800">
            <a:solidFill>
              <a:srgbClr val="FF0000"/>
            </a:solidFill>
          </a:ln>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rgbClr val="FF0000"/>
                </a:solidFill>
                <a:effectLst/>
                <a:uLnTx/>
                <a:uFillTx/>
                <a:latin typeface="+mj-lt"/>
                <a:ea typeface="+mn-ea"/>
                <a:cs typeface="+mn-cs"/>
              </a:rPr>
              <a:t>Confirms that $90,000 is minimum required payment </a:t>
            </a:r>
          </a:p>
        </p:txBody>
      </p:sp>
    </p:spTree>
    <p:custDataLst>
      <p:tags r:id="rId1"/>
    </p:custDataLst>
    <p:extLst>
      <p:ext uri="{BB962C8B-B14F-4D97-AF65-F5344CB8AC3E}">
        <p14:creationId xmlns:p14="http://schemas.microsoft.com/office/powerpoint/2010/main" val="223488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79" y="122271"/>
            <a:ext cx="11706553" cy="462673"/>
          </a:xfrm>
        </p:spPr>
        <p:txBody>
          <a:bodyPr/>
          <a:lstStyle/>
          <a:p>
            <a:r>
              <a:rPr lang="en-US" i="1" dirty="0"/>
              <a:t>CASE STUDY:  Lecture Theatre Refurbishment / Upgrade</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2" name="TextBox 1">
            <a:extLst>
              <a:ext uri="{FF2B5EF4-FFF2-40B4-BE49-F238E27FC236}">
                <a16:creationId xmlns:a16="http://schemas.microsoft.com/office/drawing/2014/main" id="{C8A9B73D-046D-4DE9-AF13-A1F22A2BA629}"/>
              </a:ext>
            </a:extLst>
          </p:cNvPr>
          <p:cNvSpPr txBox="1"/>
          <p:nvPr/>
        </p:nvSpPr>
        <p:spPr>
          <a:xfrm>
            <a:off x="386975" y="810027"/>
            <a:ext cx="11677892" cy="5693866"/>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AV Co has won the contract to update the main lecture theatre in the Mechanical Engineering building. The contract was won for $5M which contains a 10% profit margin; and with a 10 month schedule. </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You are AV Co’s Project Manager responsible for this project. You have been given an additional 10% project contingency budget before you need to go to back AV Co’s management to seek approval to absorb additional cost. </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Current Status:   The project is currently at the end of Month 7. </a:t>
            </a:r>
          </a:p>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Up until </a:t>
            </a:r>
            <a:r>
              <a:rPr lang="en-AU" sz="2800" b="1" dirty="0">
                <a:latin typeface="+mj-lt"/>
              </a:rPr>
              <a:t>the end of Month 6, the project has been progressing well as seen from the following Earned Value Analysis Report</a:t>
            </a:r>
            <a:endParaRPr kumimoji="0" lang="en-AU" sz="2800" b="1" i="0" u="none" strike="noStrike" kern="1200" cap="none" spc="0" normalizeH="0" baseline="0" noProof="0" dirty="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090958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3077" y="122271"/>
            <a:ext cx="11786356" cy="462673"/>
          </a:xfrm>
        </p:spPr>
        <p:txBody>
          <a:bodyPr/>
          <a:lstStyle/>
          <a:p>
            <a:r>
              <a:rPr lang="en-US" dirty="0"/>
              <a:t>EV Report to End of Month 6</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15" name="Oval 14">
            <a:extLst>
              <a:ext uri="{FF2B5EF4-FFF2-40B4-BE49-F238E27FC236}">
                <a16:creationId xmlns:a16="http://schemas.microsoft.com/office/drawing/2014/main" id="{4C922353-3587-4069-BCE9-571115650314}"/>
              </a:ext>
            </a:extLst>
          </p:cNvPr>
          <p:cNvSpPr/>
          <p:nvPr/>
        </p:nvSpPr>
        <p:spPr>
          <a:xfrm>
            <a:off x="8767879" y="4106783"/>
            <a:ext cx="661181" cy="36576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9C3E91A9-F1D2-481D-AE6C-E5569B981583}"/>
              </a:ext>
            </a:extLst>
          </p:cNvPr>
          <p:cNvSpPr/>
          <p:nvPr/>
        </p:nvSpPr>
        <p:spPr>
          <a:xfrm>
            <a:off x="8016240" y="4106783"/>
            <a:ext cx="661181" cy="36576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A723CAB9-40F3-4394-A7C3-18663C49AAC8}"/>
              </a:ext>
            </a:extLst>
          </p:cNvPr>
          <p:cNvSpPr/>
          <p:nvPr/>
        </p:nvSpPr>
        <p:spPr>
          <a:xfrm>
            <a:off x="9442939" y="4106783"/>
            <a:ext cx="661181" cy="36576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DB6A1248-FFED-4E75-B85C-A9F210C5D593}"/>
              </a:ext>
            </a:extLst>
          </p:cNvPr>
          <p:cNvSpPr/>
          <p:nvPr/>
        </p:nvSpPr>
        <p:spPr>
          <a:xfrm>
            <a:off x="11610538" y="4117976"/>
            <a:ext cx="661181" cy="36576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8A8905FE-00BA-44FE-BDD7-A55DDF36A0DA}"/>
              </a:ext>
            </a:extLst>
          </p:cNvPr>
          <p:cNvSpPr/>
          <p:nvPr/>
        </p:nvSpPr>
        <p:spPr>
          <a:xfrm>
            <a:off x="7261273" y="4106783"/>
            <a:ext cx="661181" cy="36576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Rounded Corners 19">
            <a:extLst>
              <a:ext uri="{FF2B5EF4-FFF2-40B4-BE49-F238E27FC236}">
                <a16:creationId xmlns:a16="http://schemas.microsoft.com/office/drawing/2014/main" id="{66D5DEFD-65BC-47CD-ACE8-D646C89E66E6}"/>
              </a:ext>
            </a:extLst>
          </p:cNvPr>
          <p:cNvSpPr/>
          <p:nvPr/>
        </p:nvSpPr>
        <p:spPr>
          <a:xfrm>
            <a:off x="8016240" y="4608957"/>
            <a:ext cx="1358743" cy="466243"/>
          </a:xfrm>
          <a:prstGeom prst="roundRect">
            <a:avLst/>
          </a:prstGeom>
          <a:solidFill>
            <a:schemeClr val="bg1"/>
          </a:solid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On Budget</a:t>
            </a:r>
          </a:p>
        </p:txBody>
      </p:sp>
      <p:sp>
        <p:nvSpPr>
          <p:cNvPr id="21" name="Rectangle: Rounded Corners 20">
            <a:extLst>
              <a:ext uri="{FF2B5EF4-FFF2-40B4-BE49-F238E27FC236}">
                <a16:creationId xmlns:a16="http://schemas.microsoft.com/office/drawing/2014/main" id="{06ED0700-D2A4-4BA9-AF90-EADC440C9109}"/>
              </a:ext>
            </a:extLst>
          </p:cNvPr>
          <p:cNvSpPr/>
          <p:nvPr/>
        </p:nvSpPr>
        <p:spPr>
          <a:xfrm>
            <a:off x="8070317" y="5388420"/>
            <a:ext cx="1214208" cy="466243"/>
          </a:xfrm>
          <a:prstGeom prst="roundRect">
            <a:avLst/>
          </a:prstGeom>
          <a:solidFill>
            <a:schemeClr val="bg1"/>
          </a:solid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On Time</a:t>
            </a:r>
          </a:p>
        </p:txBody>
      </p:sp>
      <p:sp>
        <p:nvSpPr>
          <p:cNvPr id="22" name="Arrow: Bent 21">
            <a:extLst>
              <a:ext uri="{FF2B5EF4-FFF2-40B4-BE49-F238E27FC236}">
                <a16:creationId xmlns:a16="http://schemas.microsoft.com/office/drawing/2014/main" id="{07BD3CBA-D9BF-470D-8145-077BB9AE17A2}"/>
              </a:ext>
            </a:extLst>
          </p:cNvPr>
          <p:cNvSpPr/>
          <p:nvPr/>
        </p:nvSpPr>
        <p:spPr>
          <a:xfrm rot="16200000">
            <a:off x="7151819" y="4729863"/>
            <a:ext cx="1175820" cy="661180"/>
          </a:xfrm>
          <a:prstGeom prst="bentArrow">
            <a:avLst>
              <a:gd name="adj1" fmla="val 25000"/>
              <a:gd name="adj2" fmla="val 23746"/>
              <a:gd name="adj3" fmla="val 25000"/>
              <a:gd name="adj4" fmla="val 4375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6" name="Arrow: Bent 25">
            <a:extLst>
              <a:ext uri="{FF2B5EF4-FFF2-40B4-BE49-F238E27FC236}">
                <a16:creationId xmlns:a16="http://schemas.microsoft.com/office/drawing/2014/main" id="{257EAEA8-C7FA-4DD7-B960-66E27CC6C38B}"/>
              </a:ext>
            </a:extLst>
          </p:cNvPr>
          <p:cNvSpPr/>
          <p:nvPr/>
        </p:nvSpPr>
        <p:spPr>
          <a:xfrm rot="16200000" flipV="1">
            <a:off x="9045394" y="4722867"/>
            <a:ext cx="1175822" cy="697560"/>
          </a:xfrm>
          <a:prstGeom prst="ben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7" name="Arrow: Bent 26">
            <a:extLst>
              <a:ext uri="{FF2B5EF4-FFF2-40B4-BE49-F238E27FC236}">
                <a16:creationId xmlns:a16="http://schemas.microsoft.com/office/drawing/2014/main" id="{3B2B2630-76D3-4FB1-98F7-F15FF20D4F22}"/>
              </a:ext>
            </a:extLst>
          </p:cNvPr>
          <p:cNvSpPr/>
          <p:nvPr/>
        </p:nvSpPr>
        <p:spPr>
          <a:xfrm rot="16200000" flipV="1">
            <a:off x="10481035" y="3437667"/>
            <a:ext cx="466242" cy="2641056"/>
          </a:xfrm>
          <a:prstGeom prst="bentArrow">
            <a:avLst>
              <a:gd name="adj1" fmla="val 37653"/>
              <a:gd name="adj2" fmla="val 25000"/>
              <a:gd name="adj3" fmla="val 25000"/>
              <a:gd name="adj4" fmla="val 336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8" name="Arrow: Up 27">
            <a:extLst>
              <a:ext uri="{FF2B5EF4-FFF2-40B4-BE49-F238E27FC236}">
                <a16:creationId xmlns:a16="http://schemas.microsoft.com/office/drawing/2014/main" id="{6B7A8866-18C6-41EC-8043-416ECACB56CD}"/>
              </a:ext>
            </a:extLst>
          </p:cNvPr>
          <p:cNvSpPr/>
          <p:nvPr/>
        </p:nvSpPr>
        <p:spPr>
          <a:xfrm>
            <a:off x="8359650" y="4472542"/>
            <a:ext cx="76427" cy="143703"/>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Up 28">
            <a:extLst>
              <a:ext uri="{FF2B5EF4-FFF2-40B4-BE49-F238E27FC236}">
                <a16:creationId xmlns:a16="http://schemas.microsoft.com/office/drawing/2014/main" id="{D675EC8F-BDE5-40A4-BF96-82ADAE0A6E48}"/>
              </a:ext>
            </a:extLst>
          </p:cNvPr>
          <p:cNvSpPr/>
          <p:nvPr/>
        </p:nvSpPr>
        <p:spPr>
          <a:xfrm>
            <a:off x="9098469" y="4477794"/>
            <a:ext cx="76427" cy="143703"/>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1DBC4AC1-36BA-26E8-C79A-34FB0E782F3F}"/>
              </a:ext>
            </a:extLst>
          </p:cNvPr>
          <p:cNvPicPr>
            <a:picLocks noChangeAspect="1"/>
          </p:cNvPicPr>
          <p:nvPr/>
        </p:nvPicPr>
        <p:blipFill>
          <a:blip r:embed="rId4"/>
          <a:stretch>
            <a:fillRect/>
          </a:stretch>
        </p:blipFill>
        <p:spPr>
          <a:xfrm>
            <a:off x="0" y="844705"/>
            <a:ext cx="12192000" cy="4956499"/>
          </a:xfrm>
          <a:prstGeom prst="rect">
            <a:avLst/>
          </a:prstGeom>
        </p:spPr>
      </p:pic>
    </p:spTree>
    <p:custDataLst>
      <p:tags r:id="rId1"/>
    </p:custDataLst>
    <p:extLst>
      <p:ext uri="{BB962C8B-B14F-4D97-AF65-F5344CB8AC3E}">
        <p14:creationId xmlns:p14="http://schemas.microsoft.com/office/powerpoint/2010/main" val="353021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arn(inVertic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arn(inVertic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1000"/>
                                        <p:tgtEl>
                                          <p:spTgt spid="26"/>
                                        </p:tgtEl>
                                      </p:cBhvr>
                                    </p:animEffect>
                                    <p:anim calcmode="lin" valueType="num">
                                      <p:cBhvr>
                                        <p:cTn id="72" dur="1000" fill="hold"/>
                                        <p:tgtEl>
                                          <p:spTgt spid="26"/>
                                        </p:tgtEl>
                                        <p:attrNameLst>
                                          <p:attrName>ppt_x</p:attrName>
                                        </p:attrNameLst>
                                      </p:cBhvr>
                                      <p:tavLst>
                                        <p:tav tm="0">
                                          <p:val>
                                            <p:strVal val="#ppt_x"/>
                                          </p:val>
                                        </p:tav>
                                        <p:tav tm="100000">
                                          <p:val>
                                            <p:strVal val="#ppt_x"/>
                                          </p:val>
                                        </p:tav>
                                      </p:tavLst>
                                    </p:anim>
                                    <p:anim calcmode="lin" valueType="num">
                                      <p:cBhvr>
                                        <p:cTn id="7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6" grpId="0" animBg="1"/>
      <p:bldP spid="27" grpId="0" animBg="1"/>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79" y="122271"/>
            <a:ext cx="11706553" cy="462673"/>
          </a:xfrm>
        </p:spPr>
        <p:txBody>
          <a:bodyPr/>
          <a:lstStyle/>
          <a:p>
            <a:r>
              <a:rPr lang="en-US" dirty="0"/>
              <a:t>Month 7 Progress:</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2" name="TextBox 1">
            <a:extLst>
              <a:ext uri="{FF2B5EF4-FFF2-40B4-BE49-F238E27FC236}">
                <a16:creationId xmlns:a16="http://schemas.microsoft.com/office/drawing/2014/main" id="{C8A9B73D-046D-4DE9-AF13-A1F22A2BA629}"/>
              </a:ext>
            </a:extLst>
          </p:cNvPr>
          <p:cNvSpPr txBox="1"/>
          <p:nvPr/>
        </p:nvSpPr>
        <p:spPr>
          <a:xfrm>
            <a:off x="485447" y="690579"/>
            <a:ext cx="11706553" cy="5866221"/>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During Month 7, the project hit problems. </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At the start of the second week of the month, there was a two week long power outage on the UNSW campus that caused AV Co to stop work,  delaying progress whilst still accumulating project costs. Providing power to site was UNSW’s contractual responsibility. </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At the end of Month 7, your Accounts </a:t>
            </a:r>
            <a:r>
              <a:rPr lang="en-AU" sz="2800" b="1" dirty="0">
                <a:latin typeface="+mj-lt"/>
              </a:rPr>
              <a:t>D</a:t>
            </a:r>
            <a:r>
              <a:rPr kumimoji="0" lang="en-AU" sz="2800" b="1" i="0" u="none" strike="noStrike" kern="1200" cap="none" spc="0" normalizeH="0" baseline="0" noProof="0" dirty="0" err="1">
                <a:ln>
                  <a:noFill/>
                </a:ln>
                <a:solidFill>
                  <a:schemeClr val="tx1"/>
                </a:solidFill>
                <a:effectLst/>
                <a:uLnTx/>
                <a:uFillTx/>
                <a:latin typeface="+mj-lt"/>
                <a:ea typeface="+mn-ea"/>
                <a:cs typeface="+mn-cs"/>
              </a:rPr>
              <a:t>ept</a:t>
            </a:r>
            <a:r>
              <a:rPr kumimoji="0" lang="en-AU" sz="2800" b="1" i="0" u="none" strike="noStrike" kern="1200" cap="none" spc="0" normalizeH="0" baseline="0" noProof="0" dirty="0">
                <a:ln>
                  <a:noFill/>
                </a:ln>
                <a:solidFill>
                  <a:schemeClr val="tx1"/>
                </a:solidFill>
                <a:effectLst/>
                <a:uLnTx/>
                <a:uFillTx/>
                <a:latin typeface="+mj-lt"/>
                <a:ea typeface="+mn-ea"/>
                <a:cs typeface="+mn-cs"/>
              </a:rPr>
              <a:t>. presents you with the following numbers for Month 7:  </a:t>
            </a: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Earned Value = 	   $80,000</a:t>
            </a:r>
          </a:p>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Actual Costs = 	 $200,000</a:t>
            </a:r>
          </a:p>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Planned Value =  $230,000</a:t>
            </a:r>
            <a:endParaRPr kumimoji="0" lang="en-AU" sz="2800" b="1" i="0" u="none" strike="noStrike" kern="1200" cap="none" spc="0" normalizeH="0" baseline="0" noProof="0" dirty="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92062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2723" y="45436"/>
            <a:ext cx="11706553" cy="462673"/>
          </a:xfrm>
        </p:spPr>
        <p:txBody>
          <a:bodyPr/>
          <a:lstStyle/>
          <a:p>
            <a:r>
              <a:rPr lang="en-US" dirty="0"/>
              <a:t>Earned Value for Month 7 – Question 1:</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2" name="TextBox 1">
            <a:extLst>
              <a:ext uri="{FF2B5EF4-FFF2-40B4-BE49-F238E27FC236}">
                <a16:creationId xmlns:a16="http://schemas.microsoft.com/office/drawing/2014/main" id="{C8A9B73D-046D-4DE9-AF13-A1F22A2BA629}"/>
              </a:ext>
            </a:extLst>
          </p:cNvPr>
          <p:cNvSpPr txBox="1"/>
          <p:nvPr/>
        </p:nvSpPr>
        <p:spPr>
          <a:xfrm>
            <a:off x="485447" y="959947"/>
            <a:ext cx="11706553" cy="6641818"/>
          </a:xfrm>
          <a:prstGeom prst="rect">
            <a:avLst/>
          </a:prstGeom>
          <a:noFill/>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b="1" dirty="0">
                <a:latin typeface="+mj-lt"/>
              </a:rPr>
              <a:t>As a first step, determine which of the following is the correct Course of Action for AV Co to take to optimise its position:</a:t>
            </a:r>
          </a:p>
          <a:p>
            <a:pPr marL="514350" indent="-514350">
              <a:spcBef>
                <a:spcPct val="20000"/>
              </a:spcBef>
              <a:buFont typeface="Arial" pitchFamily="34" charset="0"/>
              <a:buAutoNum type="alphaLcParenR"/>
            </a:pPr>
            <a:r>
              <a:rPr lang="en-AU" sz="2400" b="1" dirty="0"/>
              <a:t>AV Co should seek compensation from UNSW for costs incurred due to the power outage calculated using EV Analysis; plus also seek an “extension of time” on schedule to avoid contract penalties for delays calculated using EV Analysis</a:t>
            </a:r>
          </a:p>
          <a:p>
            <a:pPr marL="514350" indent="-514350">
              <a:spcBef>
                <a:spcPct val="20000"/>
              </a:spcBef>
              <a:buFont typeface="Arial" pitchFamily="34" charset="0"/>
              <a:buAutoNum type="alphaLcParenR"/>
            </a:pPr>
            <a:r>
              <a:rPr lang="en-AU" sz="2400" b="1" dirty="0"/>
              <a:t>AV Co should seek compensation from UNSW for costs incurred due to the power outage calculated using EV Analysis; plus also seek an “extension of time” on schedule to avoid contract penalties for delays calculated using a Tracking Gantt Chart. </a:t>
            </a:r>
          </a:p>
          <a:p>
            <a:pPr marL="514350" indent="-514350">
              <a:spcBef>
                <a:spcPct val="20000"/>
              </a:spcBef>
              <a:buFont typeface="Arial" pitchFamily="34" charset="0"/>
              <a:buAutoNum type="alphaLcParenR"/>
            </a:pPr>
            <a:r>
              <a:rPr lang="en-AU" sz="2400" b="1" dirty="0">
                <a:latin typeface="+mj-lt"/>
              </a:rPr>
              <a:t>AV Co should determine </a:t>
            </a:r>
            <a:r>
              <a:rPr lang="en-AU" sz="2400" b="1" dirty="0"/>
              <a:t>costs incurred due to the power outage calculated using EV Analysis; and if that cost is within the project contingency budget, </a:t>
            </a:r>
            <a:r>
              <a:rPr lang="en-AU" sz="2400" b="1" dirty="0">
                <a:latin typeface="+mj-lt"/>
              </a:rPr>
              <a:t>not claim for extra cost to maintain goods relations with UNSW to facilitate smooth execution of the remainder of the project. </a:t>
            </a:r>
            <a:endParaRPr kumimoji="0" lang="en-AU" sz="2400" b="1" i="0" u="none" strike="noStrike" kern="1200" cap="none" spc="0" normalizeH="0" baseline="0" noProof="0" dirty="0">
              <a:ln>
                <a:noFill/>
              </a:ln>
              <a:solidFill>
                <a:schemeClr val="tx1"/>
              </a:solidFill>
              <a:effectLst/>
              <a:uLnTx/>
              <a:uFillTx/>
              <a:latin typeface="+mj-lt"/>
              <a:ea typeface="+mn-ea"/>
              <a:cs typeface="+mn-cs"/>
            </a:endParaRPr>
          </a:p>
          <a:p>
            <a:pPr marL="514350" marR="0" indent="-514350" algn="l" defTabSz="914400" rtl="0" eaLnBrk="1" fontAlgn="auto" latinLnBrk="0" hangingPunct="1">
              <a:lnSpc>
                <a:spcPct val="100000"/>
              </a:lnSpc>
              <a:spcBef>
                <a:spcPct val="20000"/>
              </a:spcBef>
              <a:spcAft>
                <a:spcPts val="0"/>
              </a:spcAft>
              <a:buClrTx/>
              <a:buSzTx/>
              <a:buFont typeface="Arial" pitchFamily="34" charset="0"/>
              <a:buAutoNum type="alphaLcParenR"/>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a:p>
            <a:pPr marL="514350" marR="0" indent="-514350" algn="l" defTabSz="914400" rtl="0" eaLnBrk="1" fontAlgn="auto" latinLnBrk="0" hangingPunct="1">
              <a:lnSpc>
                <a:spcPct val="100000"/>
              </a:lnSpc>
              <a:spcBef>
                <a:spcPct val="20000"/>
              </a:spcBef>
              <a:spcAft>
                <a:spcPts val="0"/>
              </a:spcAft>
              <a:buClrTx/>
              <a:buSzTx/>
              <a:buFont typeface="Arial" pitchFamily="34" charset="0"/>
              <a:buAutoNum type="alphaLcParenR"/>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p:txBody>
      </p:sp>
      <p:sp>
        <p:nvSpPr>
          <p:cNvPr id="4" name="TextBox 3">
            <a:extLst>
              <a:ext uri="{FF2B5EF4-FFF2-40B4-BE49-F238E27FC236}">
                <a16:creationId xmlns:a16="http://schemas.microsoft.com/office/drawing/2014/main" id="{56D73611-C538-4796-804A-7EF9BAB38B13}"/>
              </a:ext>
            </a:extLst>
          </p:cNvPr>
          <p:cNvSpPr txBox="1"/>
          <p:nvPr/>
        </p:nvSpPr>
        <p:spPr>
          <a:xfrm>
            <a:off x="21213" y="34601"/>
            <a:ext cx="11706553" cy="1077218"/>
          </a:xfrm>
          <a:prstGeom prst="rect">
            <a:avLst/>
          </a:prstGeom>
          <a:solidFill>
            <a:srgbClr val="FFFF00"/>
          </a:solidFill>
        </p:spPr>
        <p:txBody>
          <a:bodyPr wrap="square" rtlCol="0">
            <a:spAutoFit/>
          </a:bodyPr>
          <a:lstStyle/>
          <a:p>
            <a:pPr marL="342900"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rgbClr val="FF0000"/>
                </a:solidFill>
                <a:effectLst/>
                <a:uLnTx/>
                <a:uFillTx/>
                <a:latin typeface="+mj-lt"/>
                <a:ea typeface="+mn-ea"/>
                <a:cs typeface="+mn-cs"/>
              </a:rPr>
              <a:t>Have a go giving your answer to this Question via Moodle as a trial for next week. </a:t>
            </a:r>
          </a:p>
        </p:txBody>
      </p:sp>
    </p:spTree>
    <p:custDataLst>
      <p:tags r:id="rId1"/>
    </p:custDataLst>
    <p:extLst>
      <p:ext uri="{BB962C8B-B14F-4D97-AF65-F5344CB8AC3E}">
        <p14:creationId xmlns:p14="http://schemas.microsoft.com/office/powerpoint/2010/main" val="197764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2723" y="45436"/>
            <a:ext cx="11706553" cy="430887"/>
          </a:xfrm>
        </p:spPr>
        <p:txBody>
          <a:bodyPr/>
          <a:lstStyle/>
          <a:p>
            <a:r>
              <a:rPr lang="en-US" sz="2800" dirty="0"/>
              <a:t>CASE STUDY:  Question 1 - </a:t>
            </a:r>
            <a:r>
              <a:rPr lang="en-US" sz="2800" dirty="0">
                <a:solidFill>
                  <a:srgbClr val="FF0000"/>
                </a:solidFill>
              </a:rPr>
              <a:t>ANSWER</a:t>
            </a:r>
            <a:endParaRPr lang="en-US" sz="2800" dirty="0"/>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2" name="TextBox 1">
            <a:extLst>
              <a:ext uri="{FF2B5EF4-FFF2-40B4-BE49-F238E27FC236}">
                <a16:creationId xmlns:a16="http://schemas.microsoft.com/office/drawing/2014/main" id="{C8A9B73D-046D-4DE9-AF13-A1F22A2BA629}"/>
              </a:ext>
            </a:extLst>
          </p:cNvPr>
          <p:cNvSpPr txBox="1"/>
          <p:nvPr/>
        </p:nvSpPr>
        <p:spPr>
          <a:xfrm>
            <a:off x="242723" y="508109"/>
            <a:ext cx="11706553" cy="6666440"/>
          </a:xfrm>
          <a:prstGeom prst="rect">
            <a:avLst/>
          </a:prstGeom>
        </p:spPr>
        <p:txBody>
          <a:bodyPr wrap="square" rtlCol="0">
            <a:spAutoFit/>
          </a:bodyPr>
          <a:lstStyle/>
          <a:p>
            <a:pPr marL="514350" indent="-514350">
              <a:spcBef>
                <a:spcPct val="20000"/>
              </a:spcBef>
              <a:buFont typeface="Arial" pitchFamily="34" charset="0"/>
              <a:buAutoNum type="alphaLcParenR"/>
            </a:pPr>
            <a:r>
              <a:rPr lang="en-AU" sz="2400" b="1" dirty="0"/>
              <a:t>AV Co should seek compensation from UNSW for costs incurred due to the power outage calculated using EV Analysis; plus also seek an “extension of time” on schedule to avoid contract penalties for delays calculated using EV Analysis</a:t>
            </a:r>
          </a:p>
          <a:p>
            <a:pPr>
              <a:spcBef>
                <a:spcPct val="20000"/>
              </a:spcBef>
            </a:pPr>
            <a:endParaRPr lang="en-AU" sz="2400" b="1" dirty="0">
              <a:solidFill>
                <a:srgbClr val="FF0000"/>
              </a:solidFill>
            </a:endParaRPr>
          </a:p>
          <a:p>
            <a:pPr>
              <a:spcBef>
                <a:spcPct val="20000"/>
              </a:spcBef>
            </a:pPr>
            <a:endParaRPr lang="en-AU" sz="2400" b="1" dirty="0">
              <a:solidFill>
                <a:srgbClr val="FF0000"/>
              </a:solidFill>
            </a:endParaRPr>
          </a:p>
          <a:p>
            <a:pPr>
              <a:spcBef>
                <a:spcPct val="20000"/>
              </a:spcBef>
            </a:pPr>
            <a:r>
              <a:rPr lang="en-AU" sz="2400" b="1" dirty="0">
                <a:solidFill>
                  <a:srgbClr val="FF0000"/>
                </a:solidFill>
              </a:rPr>
              <a:t>Analysis:  - Because UNSW is contractually responsible for power supply to the site, </a:t>
            </a:r>
            <a:r>
              <a:rPr lang="en-AU" sz="2400" b="1" dirty="0">
                <a:solidFill>
                  <a:srgbClr val="FF0000"/>
                </a:solidFill>
                <a:latin typeface="+mj-lt"/>
              </a:rPr>
              <a:t>AV Co is contractually entitled to compensation and EV Analysis is able to quantify it.  </a:t>
            </a:r>
            <a:endParaRPr lang="en-AU" sz="2400" b="1" dirty="0">
              <a:solidFill>
                <a:srgbClr val="FF0000"/>
              </a:solidFill>
            </a:endParaRPr>
          </a:p>
          <a:p>
            <a:pPr>
              <a:spcBef>
                <a:spcPct val="20000"/>
              </a:spcBef>
            </a:pPr>
            <a:endParaRPr lang="en-AU" sz="2400" b="1" dirty="0">
              <a:solidFill>
                <a:srgbClr val="FF0000"/>
              </a:solidFill>
            </a:endParaRPr>
          </a:p>
          <a:p>
            <a:pPr>
              <a:spcBef>
                <a:spcPct val="20000"/>
              </a:spcBef>
            </a:pPr>
            <a:r>
              <a:rPr lang="en-AU" sz="2400" b="1" dirty="0">
                <a:solidFill>
                  <a:srgbClr val="FF0000"/>
                </a:solidFill>
              </a:rPr>
              <a:t>AV Co also has a right to an “extension of time” on the schedule to avoid otherwise applicable penalties for delay. However,  EV Analysis is not capable of forecasting schedule performance accurately; and so cannot quantify an “extension of time” claim.  </a:t>
            </a:r>
          </a:p>
          <a:p>
            <a:pPr marL="514350" marR="0" indent="-514350" algn="l" defTabSz="914400" rtl="0" eaLnBrk="1" fontAlgn="auto" latinLnBrk="0" hangingPunct="1">
              <a:lnSpc>
                <a:spcPct val="100000"/>
              </a:lnSpc>
              <a:spcBef>
                <a:spcPct val="20000"/>
              </a:spcBef>
              <a:spcAft>
                <a:spcPts val="0"/>
              </a:spcAft>
              <a:buClrTx/>
              <a:buSzTx/>
              <a:buFont typeface="Arial" pitchFamily="34" charset="0"/>
              <a:buAutoNum type="alphaLcParenR"/>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a:p>
            <a:pPr marL="514350" marR="0" indent="-514350" algn="l" defTabSz="914400" rtl="0" eaLnBrk="1" fontAlgn="auto" latinLnBrk="0" hangingPunct="1">
              <a:lnSpc>
                <a:spcPct val="100000"/>
              </a:lnSpc>
              <a:spcBef>
                <a:spcPct val="20000"/>
              </a:spcBef>
              <a:spcAft>
                <a:spcPts val="0"/>
              </a:spcAft>
              <a:buClrTx/>
              <a:buSzTx/>
              <a:buFont typeface="Arial" pitchFamily="34" charset="0"/>
              <a:buAutoNum type="alphaLcParenR"/>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p:txBody>
      </p:sp>
      <p:pic>
        <p:nvPicPr>
          <p:cNvPr id="6" name="Graphic 5" descr="Close with solid fill">
            <a:extLst>
              <a:ext uri="{FF2B5EF4-FFF2-40B4-BE49-F238E27FC236}">
                <a16:creationId xmlns:a16="http://schemas.microsoft.com/office/drawing/2014/main" id="{0A0A2C0E-D68A-4B04-8B25-B18F8807F4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799" y="799880"/>
            <a:ext cx="914400" cy="914400"/>
          </a:xfrm>
          <a:prstGeom prst="rect">
            <a:avLst/>
          </a:prstGeom>
        </p:spPr>
      </p:pic>
    </p:spTree>
    <p:custDataLst>
      <p:tags r:id="rId1"/>
    </p:custDataLst>
    <p:extLst>
      <p:ext uri="{BB962C8B-B14F-4D97-AF65-F5344CB8AC3E}">
        <p14:creationId xmlns:p14="http://schemas.microsoft.com/office/powerpoint/2010/main" val="156098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2723" y="45436"/>
            <a:ext cx="11706553" cy="430887"/>
          </a:xfrm>
        </p:spPr>
        <p:txBody>
          <a:bodyPr/>
          <a:lstStyle/>
          <a:p>
            <a:r>
              <a:rPr lang="en-US" sz="2800" dirty="0"/>
              <a:t>CASE STUDY:  Question 1 - </a:t>
            </a:r>
            <a:r>
              <a:rPr lang="en-US" sz="2800" dirty="0">
                <a:solidFill>
                  <a:srgbClr val="FF0000"/>
                </a:solidFill>
              </a:rPr>
              <a:t>ANSWER</a:t>
            </a:r>
            <a:endParaRPr lang="en-US" sz="2800" dirty="0"/>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2" name="TextBox 1">
            <a:extLst>
              <a:ext uri="{FF2B5EF4-FFF2-40B4-BE49-F238E27FC236}">
                <a16:creationId xmlns:a16="http://schemas.microsoft.com/office/drawing/2014/main" id="{C8A9B73D-046D-4DE9-AF13-A1F22A2BA629}"/>
              </a:ext>
            </a:extLst>
          </p:cNvPr>
          <p:cNvSpPr txBox="1"/>
          <p:nvPr/>
        </p:nvSpPr>
        <p:spPr>
          <a:xfrm>
            <a:off x="242723" y="508109"/>
            <a:ext cx="11706553" cy="6814173"/>
          </a:xfrm>
          <a:prstGeom prst="rect">
            <a:avLst/>
          </a:prstGeom>
        </p:spPr>
        <p:txBody>
          <a:bodyPr wrap="square" rtlCol="0">
            <a:spAutoFit/>
          </a:bodyPr>
          <a:lstStyle/>
          <a:p>
            <a:pPr>
              <a:spcBef>
                <a:spcPct val="20000"/>
              </a:spcBef>
            </a:pPr>
            <a:r>
              <a:rPr lang="en-AU" sz="2400" b="1" dirty="0"/>
              <a:t>b) AV Co should seek compensation from UNSW for costs incurred due to the power outage calculated using EV Analysis; plus also seek an “extension of time” on schedule to avoid contract penalties for delays calculated using a Tracking Gantt Chart.</a:t>
            </a:r>
            <a:endParaRPr kumimoji="0" lang="en-AU" sz="2400" b="1" i="0" u="none" strike="noStrike" kern="1200" cap="none" spc="0" normalizeH="0" baseline="0" noProof="0" dirty="0">
              <a:ln>
                <a:noFill/>
              </a:ln>
              <a:solidFill>
                <a:schemeClr val="tx1"/>
              </a:solidFill>
              <a:effectLst/>
              <a:uLnTx/>
              <a:uFillTx/>
              <a:latin typeface="+mj-lt"/>
              <a:ea typeface="+mn-ea"/>
              <a:cs typeface="+mn-cs"/>
            </a:endParaRPr>
          </a:p>
          <a:p>
            <a:pPr marL="514350" indent="-514350">
              <a:spcBef>
                <a:spcPct val="20000"/>
              </a:spcBef>
              <a:buFont typeface="Arial" pitchFamily="34" charset="0"/>
              <a:buAutoNum type="alphaLcParenR"/>
            </a:pPr>
            <a:endParaRPr kumimoji="0" lang="en-AU" sz="2400" b="1" i="0" u="none" strike="noStrike" kern="1200" cap="none" spc="0" normalizeH="0" baseline="0" noProof="0" dirty="0">
              <a:ln>
                <a:noFill/>
              </a:ln>
              <a:solidFill>
                <a:schemeClr val="tx1"/>
              </a:solidFill>
              <a:effectLst/>
              <a:uLnTx/>
              <a:uFillTx/>
              <a:latin typeface="+mj-lt"/>
              <a:ea typeface="+mn-ea"/>
              <a:cs typeface="+mn-cs"/>
            </a:endParaRPr>
          </a:p>
          <a:p>
            <a:pPr>
              <a:spcBef>
                <a:spcPct val="20000"/>
              </a:spcBef>
            </a:pPr>
            <a:r>
              <a:rPr lang="en-AU" sz="2400" b="1" dirty="0">
                <a:solidFill>
                  <a:srgbClr val="FF0000"/>
                </a:solidFill>
              </a:rPr>
              <a:t>Analysis:</a:t>
            </a:r>
          </a:p>
          <a:p>
            <a:pPr>
              <a:spcBef>
                <a:spcPct val="20000"/>
              </a:spcBef>
            </a:pPr>
            <a:endParaRPr lang="en-AU" sz="2400" b="1" dirty="0">
              <a:solidFill>
                <a:srgbClr val="FF0000"/>
              </a:solidFill>
            </a:endParaRPr>
          </a:p>
          <a:p>
            <a:pPr>
              <a:spcBef>
                <a:spcPct val="20000"/>
              </a:spcBef>
            </a:pPr>
            <a:r>
              <a:rPr lang="en-AU" sz="2400" b="1" dirty="0">
                <a:solidFill>
                  <a:srgbClr val="FF0000"/>
                </a:solidFill>
              </a:rPr>
              <a:t>As  per (a) above, AV Co is contractually entitled to cost competition and EV Analysis is able of quantifying it. </a:t>
            </a:r>
          </a:p>
          <a:p>
            <a:pPr>
              <a:spcBef>
                <a:spcPct val="20000"/>
              </a:spcBef>
            </a:pPr>
            <a:endParaRPr lang="en-AU" sz="2400" b="1" dirty="0">
              <a:solidFill>
                <a:srgbClr val="FF0000"/>
              </a:solidFill>
            </a:endParaRPr>
          </a:p>
          <a:p>
            <a:pPr>
              <a:spcBef>
                <a:spcPct val="20000"/>
              </a:spcBef>
            </a:pPr>
            <a:r>
              <a:rPr lang="en-AU" sz="2400" b="1" dirty="0">
                <a:solidFill>
                  <a:srgbClr val="FF0000"/>
                </a:solidFill>
              </a:rPr>
              <a:t>Likewise, AV Co also is contractually entitled to an “extension of time” on the schedule to avoid otherwise applicable penalties for delay; and a Tracking Gantt Chart is able of quantifying it. </a:t>
            </a:r>
          </a:p>
          <a:p>
            <a:pPr>
              <a:spcBef>
                <a:spcPct val="20000"/>
              </a:spcBef>
            </a:pPr>
            <a:endParaRPr lang="en-AU" sz="2400" b="1" dirty="0">
              <a:solidFill>
                <a:srgbClr val="FF0000"/>
              </a:solidFill>
            </a:endParaRPr>
          </a:p>
          <a:p>
            <a:pPr marL="514350" marR="0" indent="-514350" algn="l" defTabSz="914400" rtl="0" eaLnBrk="1" fontAlgn="auto" latinLnBrk="0" hangingPunct="1">
              <a:lnSpc>
                <a:spcPct val="100000"/>
              </a:lnSpc>
              <a:spcBef>
                <a:spcPct val="20000"/>
              </a:spcBef>
              <a:spcAft>
                <a:spcPts val="0"/>
              </a:spcAft>
              <a:buClrTx/>
              <a:buSzTx/>
              <a:buFont typeface="Arial" pitchFamily="34" charset="0"/>
              <a:buAutoNum type="alphaLcParenR"/>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a:p>
            <a:pPr marL="514350" marR="0" indent="-514350" algn="l" defTabSz="914400" rtl="0" eaLnBrk="1" fontAlgn="auto" latinLnBrk="0" hangingPunct="1">
              <a:lnSpc>
                <a:spcPct val="100000"/>
              </a:lnSpc>
              <a:spcBef>
                <a:spcPct val="20000"/>
              </a:spcBef>
              <a:spcAft>
                <a:spcPts val="0"/>
              </a:spcAft>
              <a:buClrTx/>
              <a:buSzTx/>
              <a:buFont typeface="Arial" pitchFamily="34" charset="0"/>
              <a:buAutoNum type="alphaLcParenR"/>
              <a:tabLst/>
            </a:pPr>
            <a:endParaRPr kumimoji="0" lang="en-AU" sz="2800" b="1" i="0" u="none" strike="noStrike" kern="1200" cap="none" spc="0" normalizeH="0" baseline="0" noProof="0" dirty="0">
              <a:ln>
                <a:noFill/>
              </a:ln>
              <a:solidFill>
                <a:schemeClr val="tx1"/>
              </a:solidFill>
              <a:effectLst/>
              <a:uLnTx/>
              <a:uFillTx/>
              <a:latin typeface="+mj-lt"/>
              <a:ea typeface="+mn-ea"/>
              <a:cs typeface="+mn-cs"/>
            </a:endParaRPr>
          </a:p>
        </p:txBody>
      </p:sp>
      <p:pic>
        <p:nvPicPr>
          <p:cNvPr id="8" name="Graphic 7" descr="Checkmark with solid fill">
            <a:extLst>
              <a:ext uri="{FF2B5EF4-FFF2-40B4-BE49-F238E27FC236}">
                <a16:creationId xmlns:a16="http://schemas.microsoft.com/office/drawing/2014/main" id="{7A02917C-6999-4F58-A939-62CE887E09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052" y="902005"/>
            <a:ext cx="914400" cy="914400"/>
          </a:xfrm>
          <a:prstGeom prst="rect">
            <a:avLst/>
          </a:prstGeom>
        </p:spPr>
      </p:pic>
    </p:spTree>
    <p:custDataLst>
      <p:tags r:id="rId1"/>
    </p:custDataLst>
    <p:extLst>
      <p:ext uri="{BB962C8B-B14F-4D97-AF65-F5344CB8AC3E}">
        <p14:creationId xmlns:p14="http://schemas.microsoft.com/office/powerpoint/2010/main" val="37632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2723" y="45436"/>
            <a:ext cx="11706553" cy="430887"/>
          </a:xfrm>
        </p:spPr>
        <p:txBody>
          <a:bodyPr/>
          <a:lstStyle/>
          <a:p>
            <a:r>
              <a:rPr lang="en-US" sz="2800" dirty="0"/>
              <a:t>CASE STUDY:  Question 1 - </a:t>
            </a:r>
            <a:r>
              <a:rPr lang="en-US" sz="2800" dirty="0">
                <a:solidFill>
                  <a:srgbClr val="FF0000"/>
                </a:solidFill>
              </a:rPr>
              <a:t>ANSWER</a:t>
            </a:r>
            <a:endParaRPr lang="en-US" sz="2800" dirty="0"/>
          </a:p>
        </p:txBody>
      </p:sp>
      <p:sp>
        <p:nvSpPr>
          <p:cNvPr id="2" name="TextBox 1">
            <a:extLst>
              <a:ext uri="{FF2B5EF4-FFF2-40B4-BE49-F238E27FC236}">
                <a16:creationId xmlns:a16="http://schemas.microsoft.com/office/drawing/2014/main" id="{C8A9B73D-046D-4DE9-AF13-A1F22A2BA629}"/>
              </a:ext>
            </a:extLst>
          </p:cNvPr>
          <p:cNvSpPr txBox="1"/>
          <p:nvPr/>
        </p:nvSpPr>
        <p:spPr>
          <a:xfrm>
            <a:off x="485447" y="720797"/>
            <a:ext cx="11706553" cy="5558445"/>
          </a:xfrm>
          <a:prstGeom prst="rect">
            <a:avLst/>
          </a:prstGeom>
        </p:spPr>
        <p:txBody>
          <a:bodyPr wrap="square" rtlCol="0">
            <a:spAutoFit/>
          </a:bodyPr>
          <a:lstStyle/>
          <a:p>
            <a:pPr>
              <a:spcBef>
                <a:spcPct val="20000"/>
              </a:spcBef>
            </a:pPr>
            <a:r>
              <a:rPr lang="en-AU" sz="2400" b="1" dirty="0">
                <a:latin typeface="+mj-lt"/>
              </a:rPr>
              <a:t>c)      </a:t>
            </a:r>
            <a:r>
              <a:rPr lang="en-AU" sz="2400" b="1" dirty="0"/>
              <a:t>AV Co should determine costs incurred due to the power outage calculated using EV Analysis; and if that cost is within the project contingency budget, not claim for extra cost to maintain goods relations with UNSW to facilitate smooth execution of the remainder of the project. </a:t>
            </a:r>
            <a:endParaRPr lang="en-AU" sz="2400" b="1" dirty="0">
              <a:latin typeface="+mj-lt"/>
            </a:endParaRPr>
          </a:p>
          <a:p>
            <a:pPr>
              <a:spcBef>
                <a:spcPct val="20000"/>
              </a:spcBef>
            </a:pPr>
            <a:endParaRPr lang="en-AU" sz="2400" b="1" dirty="0">
              <a:solidFill>
                <a:srgbClr val="FF0000"/>
              </a:solidFill>
              <a:latin typeface="+mj-lt"/>
            </a:endParaRPr>
          </a:p>
          <a:p>
            <a:pPr>
              <a:spcBef>
                <a:spcPct val="20000"/>
              </a:spcBef>
            </a:pPr>
            <a:r>
              <a:rPr lang="en-AU" sz="2400" b="1" dirty="0">
                <a:solidFill>
                  <a:srgbClr val="FF0000"/>
                </a:solidFill>
                <a:latin typeface="+mj-lt"/>
              </a:rPr>
              <a:t>ANSWER:  Whilst it is always an option for the PM to decide to absorb such a cost in the name of maintaining good relations with a client, especially if it is within the project contingency budget,  this needs to be weighted against other considerations, namely:</a:t>
            </a:r>
          </a:p>
          <a:p>
            <a:pPr marL="457200" indent="-457200">
              <a:spcBef>
                <a:spcPct val="20000"/>
              </a:spcBef>
              <a:buAutoNum type="arabicParenR"/>
            </a:pPr>
            <a:r>
              <a:rPr kumimoji="0" lang="en-AU" sz="2400" b="1" i="0" u="none" strike="noStrike" kern="1200" cap="none" spc="0" normalizeH="0" baseline="0" noProof="0" dirty="0">
                <a:ln>
                  <a:noFill/>
                </a:ln>
                <a:solidFill>
                  <a:srgbClr val="FF0000"/>
                </a:solidFill>
                <a:effectLst/>
                <a:uLnTx/>
                <a:uFillTx/>
                <a:latin typeface="+mj-lt"/>
                <a:ea typeface="+mn-ea"/>
                <a:cs typeface="+mn-cs"/>
              </a:rPr>
              <a:t>Absorbing this cost that is clearly UNSW’s responsibility </a:t>
            </a:r>
            <a:r>
              <a:rPr lang="en-AU" sz="2400" b="1" dirty="0">
                <a:solidFill>
                  <a:srgbClr val="FF0000"/>
                </a:solidFill>
                <a:latin typeface="+mj-lt"/>
              </a:rPr>
              <a:t>eats into your project contingency budget – meaning less is available for any further unforeseen issues that may be AV Co’s responsibility</a:t>
            </a:r>
          </a:p>
          <a:p>
            <a:pPr marL="457200" indent="-457200">
              <a:spcBef>
                <a:spcPct val="20000"/>
              </a:spcBef>
              <a:buAutoNum type="arabicParenR"/>
            </a:pPr>
            <a:r>
              <a:rPr lang="en-AU" sz="2400" b="1" dirty="0">
                <a:solidFill>
                  <a:srgbClr val="FF0000"/>
                </a:solidFill>
                <a:latin typeface="+mj-lt"/>
              </a:rPr>
              <a:t>Again, absorbing cost does not remove the parallel issue of seeking an ‘extension of time’ for schedule delay to avoid penalties</a:t>
            </a:r>
            <a:endParaRPr kumimoji="0" lang="en-AU" sz="2800" b="1" i="0" u="none" strike="noStrike" kern="1200" cap="none" spc="0" normalizeH="0" baseline="0" noProof="0" dirty="0">
              <a:ln>
                <a:noFill/>
              </a:ln>
              <a:solidFill>
                <a:schemeClr val="tx1"/>
              </a:solidFill>
              <a:effectLst/>
              <a:uLnTx/>
              <a:uFillTx/>
              <a:latin typeface="+mj-lt"/>
              <a:ea typeface="+mn-ea"/>
              <a:cs typeface="+mn-cs"/>
            </a:endParaRPr>
          </a:p>
        </p:txBody>
      </p:sp>
      <p:pic>
        <p:nvPicPr>
          <p:cNvPr id="6" name="Graphic 5" descr="Close with solid fill">
            <a:extLst>
              <a:ext uri="{FF2B5EF4-FFF2-40B4-BE49-F238E27FC236}">
                <a16:creationId xmlns:a16="http://schemas.microsoft.com/office/drawing/2014/main" id="{7333C386-1395-4B59-BA80-D3E172706C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799" y="1362588"/>
            <a:ext cx="914400" cy="914400"/>
          </a:xfrm>
          <a:prstGeom prst="rect">
            <a:avLst/>
          </a:prstGeom>
        </p:spPr>
      </p:pic>
    </p:spTree>
    <p:custDataLst>
      <p:tags r:id="rId1"/>
    </p:custDataLst>
    <p:extLst>
      <p:ext uri="{BB962C8B-B14F-4D97-AF65-F5344CB8AC3E}">
        <p14:creationId xmlns:p14="http://schemas.microsoft.com/office/powerpoint/2010/main" val="390519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SYDNEY_4X3 (003)" val="5BpRfhgt"/>
  <p:tag name="ARTICULATE_SLIDE_THUMBNAIL_REFRESH" val="1"/>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ydney_4x3 (003)">
  <a:themeElements>
    <a:clrScheme name="AGSM">
      <a:dk1>
        <a:srgbClr val="404040"/>
      </a:dk1>
      <a:lt1>
        <a:sysClr val="window" lastClr="FFFFFF"/>
      </a:lt1>
      <a:dk2>
        <a:srgbClr val="063E8D"/>
      </a:dk2>
      <a:lt2>
        <a:srgbClr val="CCCCCC"/>
      </a:lt2>
      <a:accent1>
        <a:srgbClr val="063E8D"/>
      </a:accent1>
      <a:accent2>
        <a:srgbClr val="FFD700"/>
      </a:accent2>
      <a:accent3>
        <a:srgbClr val="0067A8"/>
      </a:accent3>
      <a:accent4>
        <a:srgbClr val="00568E"/>
      </a:accent4>
      <a:accent5>
        <a:srgbClr val="004372"/>
      </a:accent5>
      <a:accent6>
        <a:srgbClr val="002E52"/>
      </a:accent6>
      <a:hlink>
        <a:srgbClr val="33CCFF"/>
      </a:hlink>
      <a:folHlink>
        <a:srgbClr val="063E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lstStyle>
        <a:def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defPPr>
      </a:lstStyle>
    </a:txDef>
  </a:objectDefaults>
  <a:extraClrSchemeLst/>
  <a:extLst>
    <a:ext uri="{05A4C25C-085E-4340-85A3-A5531E510DB2}">
      <thm15:themeFamily xmlns:thm15="http://schemas.microsoft.com/office/thememl/2012/main" name="Sydney_4x3 (003)  -  Read-Only" id="{AB650FEA-4F46-402A-9067-C4E2954B756A}" vid="{6EBF44B5-CB8B-4C36-A0E1-6D9D6C44C8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93EE3566500243B1FB68FD9B6D5CFE" ma:contentTypeVersion="2" ma:contentTypeDescription="Create a new document." ma:contentTypeScope="" ma:versionID="f626720120c9094ba8ee361958437012">
  <xsd:schema xmlns:xsd="http://www.w3.org/2001/XMLSchema" xmlns:xs="http://www.w3.org/2001/XMLSchema" xmlns:p="http://schemas.microsoft.com/office/2006/metadata/properties" xmlns:ns2="38d94c9f-8405-4ec5-b582-d23cb0a0e654" targetNamespace="http://schemas.microsoft.com/office/2006/metadata/properties" ma:root="true" ma:fieldsID="634788e5f44f45f1d8ba63b2b73c45bf" ns2:_="">
    <xsd:import namespace="38d94c9f-8405-4ec5-b582-d23cb0a0e65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d94c9f-8405-4ec5-b582-d23cb0a0e6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77E7F2-D443-44C2-A8DE-3635F648277D}">
  <ds:schemaRefs>
    <ds:schemaRef ds:uri="http://schemas.microsoft.com/sharepoint/v3/contenttype/forms"/>
  </ds:schemaRefs>
</ds:datastoreItem>
</file>

<file path=customXml/itemProps2.xml><?xml version="1.0" encoding="utf-8"?>
<ds:datastoreItem xmlns:ds="http://schemas.openxmlformats.org/officeDocument/2006/customXml" ds:itemID="{3077C1B6-E008-47DB-ADCA-5437DB19D1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d94c9f-8405-4ec5-b582-d23cb0a0e6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9256</TotalTime>
  <Words>1575</Words>
  <Application>Microsoft Office PowerPoint</Application>
  <PresentationFormat>Widescreen</PresentationFormat>
  <Paragraphs>196</Paragraphs>
  <Slides>27</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Lucida Grande</vt:lpstr>
      <vt:lpstr>Sommet</vt:lpstr>
      <vt:lpstr>Sommet Black</vt:lpstr>
      <vt:lpstr>Sommet bold</vt:lpstr>
      <vt:lpstr>Arial</vt:lpstr>
      <vt:lpstr>Calibri</vt:lpstr>
      <vt:lpstr>Wingdings</vt:lpstr>
      <vt:lpstr>Sydney_4x3 (003)</vt:lpstr>
      <vt:lpstr>Week 7  Lecture 7.1  Managing Project Execution  using Project Controls  CASE STUDY</vt:lpstr>
      <vt:lpstr>CASE STUDY:  UNSW Lecture Theatre Refurbishment / Upgrade</vt:lpstr>
      <vt:lpstr>CASE STUDY:  Lecture Theatre Refurbishment / Upgrade</vt:lpstr>
      <vt:lpstr>EV Report to End of Month 6</vt:lpstr>
      <vt:lpstr>Month 7 Progress:</vt:lpstr>
      <vt:lpstr>Earned Value for Month 7 – Question 1:</vt:lpstr>
      <vt:lpstr>CASE STUDY:  Question 1 - ANSWER</vt:lpstr>
      <vt:lpstr>CASE STUDY:  Question 1 - ANSWER</vt:lpstr>
      <vt:lpstr>CASE STUDY:  Question 1 - ANSWER</vt:lpstr>
      <vt:lpstr>Earned Value for Month 7 – Question 2</vt:lpstr>
      <vt:lpstr>CASE STUDY:  Question 2 - ANSWER</vt:lpstr>
      <vt:lpstr>Month 7’s EV Analysis without Compensation from UNSW</vt:lpstr>
      <vt:lpstr>Step 1 – EV Analysis - Adding in Month 7’s EV, AC and PV</vt:lpstr>
      <vt:lpstr>Month 7’s EV Analysis without Compensation from UNSW</vt:lpstr>
      <vt:lpstr>Month 7’s EV Analysis without Compensation from UNSW</vt:lpstr>
      <vt:lpstr>Month 7’s EV Analysis without Compensation from UNSW</vt:lpstr>
      <vt:lpstr>Month 7’s EV Analysis without Compensation from UNSW</vt:lpstr>
      <vt:lpstr>Month 7’s EV Analysis without Compensation from UNSW</vt:lpstr>
      <vt:lpstr>Month 7’s EV Analysis without Compensation from UNSW</vt:lpstr>
      <vt:lpstr>Month 7’s EV Analysis without Compensation from UNSW</vt:lpstr>
      <vt:lpstr>Month 7’s EV Analysis without Compensation from UNSW</vt:lpstr>
      <vt:lpstr>Month 7’s EV Analysis without Compensation from UNSW</vt:lpstr>
      <vt:lpstr>Month 7’s EV Analysis without Compensation from UNSW</vt:lpstr>
      <vt:lpstr>Summary of EV Analysis at End Month 7 What does it tell us about status of project at end Month 7? </vt:lpstr>
      <vt:lpstr>CASE STUDY:  Question 2 - ANSWER</vt:lpstr>
      <vt:lpstr>CASE STUDY:  Question 2 - ANSWER</vt:lpstr>
      <vt:lpstr>Month 7 - Effects of an Additional $90,000 payment from UNSW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GSOE9820-Project Management</dc:title>
  <dc:creator>Greg Wilson</dc:creator>
  <cp:lastModifiedBy>Yingbo Sun</cp:lastModifiedBy>
  <cp:revision>432</cp:revision>
  <cp:lastPrinted>2021-03-16T12:35:57Z</cp:lastPrinted>
  <dcterms:created xsi:type="dcterms:W3CDTF">2019-06-07T06:07:40Z</dcterms:created>
  <dcterms:modified xsi:type="dcterms:W3CDTF">2022-10-27T09:22:43Z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F52F474A-5E2F-4847-A5B6-CE659EDAE38F</vt:lpwstr>
  </property>
  <property fmtid="{D5CDD505-2E9C-101B-9397-08002B2CF9AE}" pid="3" name="ArticulatePath">
    <vt:lpwstr>Presentation1</vt:lpwstr>
  </property>
</Properties>
</file>